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6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20FA5CA7-205A-45F0-9DDA-86B316EC887C}" type="datetimeFigureOut">
              <a:rPr lang="en-GB" smtClean="0"/>
              <a:t>31/03/2024</a:t>
            </a:fld>
            <a:endParaRPr lang="en-GB"/>
          </a:p>
        </p:txBody>
      </p:sp>
      <p:sp>
        <p:nvSpPr>
          <p:cNvPr id="17" name="عنصر نائب للتذييل 16"/>
          <p:cNvSpPr>
            <a:spLocks noGrp="1"/>
          </p:cNvSpPr>
          <p:nvPr>
            <p:ph type="ftr" sz="quarter" idx="11"/>
          </p:nvPr>
        </p:nvSpPr>
        <p:spPr>
          <a:xfrm>
            <a:off x="2898648" y="6355080"/>
            <a:ext cx="3474720" cy="365760"/>
          </a:xfrm>
        </p:spPr>
        <p:txBody>
          <a:bodyPr/>
          <a:lstStyle/>
          <a:p>
            <a:endParaRPr lang="en-GB"/>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B1356AED-3FF8-462E-84DB-64BAF4368371}" type="slidenum">
              <a:rPr lang="en-GB" smtClean="0"/>
              <a:t>‹#›</a:t>
            </a:fld>
            <a:endParaRPr lang="en-GB"/>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FA5CA7-205A-45F0-9DDA-86B316EC887C}"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B1356AED-3FF8-462E-84DB-64BAF436837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FA5CA7-205A-45F0-9DDA-86B316EC887C}"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B1356AED-3FF8-462E-84DB-64BAF4368371}" type="slidenum">
              <a:rPr lang="en-GB" smtClean="0"/>
              <a:t>‹#›</a:t>
            </a:fld>
            <a:endParaRPr lang="en-GB"/>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FA5CA7-205A-45F0-9DDA-86B316EC887C}"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B1356AED-3FF8-462E-84DB-64BAF4368371}" type="slidenum">
              <a:rPr lang="en-GB" smtClean="0"/>
              <a:t>‹#›</a:t>
            </a:fld>
            <a:endParaRPr lang="en-GB"/>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20FA5CA7-205A-45F0-9DDA-86B316EC887C}" type="datetimeFigureOut">
              <a:rPr lang="en-GB" smtClean="0"/>
              <a:t>31/03/2024</a:t>
            </a:fld>
            <a:endParaRPr lang="en-GB"/>
          </a:p>
        </p:txBody>
      </p:sp>
      <p:sp>
        <p:nvSpPr>
          <p:cNvPr id="5" name="عنصر نائب للتذييل 4"/>
          <p:cNvSpPr>
            <a:spLocks noGrp="1"/>
          </p:cNvSpPr>
          <p:nvPr>
            <p:ph type="ftr" sz="quarter" idx="11"/>
          </p:nvPr>
        </p:nvSpPr>
        <p:spPr>
          <a:xfrm>
            <a:off x="2898648" y="6355080"/>
            <a:ext cx="3474720" cy="365760"/>
          </a:xfrm>
        </p:spPr>
        <p:txBody>
          <a:bodyPr/>
          <a:lstStyle/>
          <a:p>
            <a:endParaRPr lang="en-GB"/>
          </a:p>
        </p:txBody>
      </p:sp>
      <p:sp>
        <p:nvSpPr>
          <p:cNvPr id="6" name="عنصر نائب لرقم الشريحة 5"/>
          <p:cNvSpPr>
            <a:spLocks noGrp="1"/>
          </p:cNvSpPr>
          <p:nvPr>
            <p:ph type="sldNum" sz="quarter" idx="12"/>
          </p:nvPr>
        </p:nvSpPr>
        <p:spPr>
          <a:xfrm>
            <a:off x="1069848" y="6355080"/>
            <a:ext cx="1520952" cy="365760"/>
          </a:xfrm>
        </p:spPr>
        <p:txBody>
          <a:bodyPr/>
          <a:lstStyle/>
          <a:p>
            <a:fld id="{B1356AED-3FF8-462E-84DB-64BAF4368371}" type="slidenum">
              <a:rPr lang="en-GB" smtClean="0"/>
              <a:t>‹#›</a:t>
            </a:fld>
            <a:endParaRPr lang="en-GB"/>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FA5CA7-205A-45F0-9DDA-86B316EC887C}"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B1356AED-3FF8-462E-84DB-64BAF4368371}" type="slidenum">
              <a:rPr lang="en-GB" smtClean="0"/>
              <a:t>‹#›</a:t>
            </a:fld>
            <a:endParaRPr lang="en-GB"/>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FA5CA7-205A-45F0-9DDA-86B316EC887C}" type="datetimeFigureOut">
              <a:rPr lang="en-GB" smtClean="0"/>
              <a:t>31/03/2024</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B1356AED-3FF8-462E-84DB-64BAF4368371}" type="slidenum">
              <a:rPr lang="en-GB" smtClean="0"/>
              <a:t>‹#›</a:t>
            </a:fld>
            <a:endParaRPr lang="en-GB"/>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FA5CA7-205A-45F0-9DDA-86B316EC887C}" type="datetimeFigureOut">
              <a:rPr lang="en-GB" smtClean="0"/>
              <a:t>31/03/2024</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B1356AED-3FF8-462E-84DB-64BAF4368371}" type="slidenum">
              <a:rPr lang="en-GB" smtClean="0"/>
              <a:t>‹#›</a:t>
            </a:fld>
            <a:endParaRPr lang="en-GB"/>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FA5CA7-205A-45F0-9DDA-86B316EC887C}" type="datetimeFigureOut">
              <a:rPr lang="en-GB" smtClean="0"/>
              <a:t>31/03/2024</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B1356AED-3FF8-462E-84DB-64BAF4368371}" type="slidenum">
              <a:rPr lang="en-GB" smtClean="0"/>
              <a:t>‹#›</a:t>
            </a:fld>
            <a:endParaRPr lang="en-GB"/>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FA5CA7-205A-45F0-9DDA-86B316EC887C}"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B1356AED-3FF8-462E-84DB-64BAF4368371}" type="slidenum">
              <a:rPr lang="en-GB" smtClean="0"/>
              <a:t>‹#›</a:t>
            </a:fld>
            <a:endParaRPr lang="en-GB"/>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FA5CA7-205A-45F0-9DDA-86B316EC887C}"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B1356AED-3FF8-462E-84DB-64BAF4368371}" type="slidenum">
              <a:rPr lang="en-GB" smtClean="0"/>
              <a:t>‹#›</a:t>
            </a:fld>
            <a:endParaRPr lang="en-GB"/>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0FA5CA7-205A-45F0-9DDA-86B316EC887C}" type="datetimeFigureOut">
              <a:rPr lang="en-GB" smtClean="0"/>
              <a:t>31/03/2024</a:t>
            </a:fld>
            <a:endParaRPr lang="en-GB"/>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356AED-3FF8-462E-84DB-64BAF4368371}" type="slidenum">
              <a:rPr lang="en-GB" smtClean="0"/>
              <a:t>‹#›</a:t>
            </a:fld>
            <a:endParaRPr lang="en-GB"/>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GB" dirty="0">
                <a:solidFill>
                  <a:schemeClr val="accent6">
                    <a:lumMod val="75000"/>
                  </a:schemeClr>
                </a:solidFill>
              </a:rPr>
              <a:t>The Male Reproductive </a:t>
            </a:r>
            <a:r>
              <a:rPr lang="en-GB" dirty="0" smtClean="0">
                <a:solidFill>
                  <a:schemeClr val="accent6">
                    <a:lumMod val="75000"/>
                  </a:schemeClr>
                </a:solidFill>
              </a:rPr>
              <a:t>System</a:t>
            </a:r>
            <a:r>
              <a:rPr lang="en-GB" dirty="0">
                <a:solidFill>
                  <a:schemeClr val="accent6">
                    <a:lumMod val="75000"/>
                  </a:schemeClr>
                </a:solidFill>
              </a:rPr>
              <a:t/>
            </a:r>
            <a:br>
              <a:rPr lang="en-GB" dirty="0">
                <a:solidFill>
                  <a:schemeClr val="accent6">
                    <a:lumMod val="75000"/>
                  </a:schemeClr>
                </a:solidFill>
              </a:rPr>
            </a:br>
            <a:endParaRPr lang="en-GB" dirty="0">
              <a:solidFill>
                <a:schemeClr val="accent6">
                  <a:lumMod val="75000"/>
                </a:schemeClr>
              </a:solidFill>
            </a:endParaRPr>
          </a:p>
        </p:txBody>
      </p:sp>
      <p:sp>
        <p:nvSpPr>
          <p:cNvPr id="3" name="عنوان فرعي 2"/>
          <p:cNvSpPr>
            <a:spLocks noGrp="1"/>
          </p:cNvSpPr>
          <p:nvPr>
            <p:ph type="subTitle" idx="1"/>
          </p:nvPr>
        </p:nvSpPr>
        <p:spPr/>
        <p:txBody>
          <a:bodyPr/>
          <a:lstStyle/>
          <a:p>
            <a:r>
              <a:rPr lang="en-GB" dirty="0"/>
              <a:t>By:</a:t>
            </a:r>
            <a:r>
              <a:rPr lang="en-GB" b="1" i="1" dirty="0">
                <a:effectLst>
                  <a:glow rad="53099">
                    <a:schemeClr val="accent6">
                      <a:satMod val="180000"/>
                      <a:alpha val="30000"/>
                    </a:schemeClr>
                  </a:glow>
                </a:effectLst>
              </a:rPr>
              <a:t> Dr. </a:t>
            </a:r>
            <a:r>
              <a:rPr lang="en-GB" b="1" i="1" dirty="0" err="1">
                <a:effectLst>
                  <a:glow rad="53099">
                    <a:schemeClr val="accent6">
                      <a:satMod val="180000"/>
                      <a:alpha val="30000"/>
                    </a:schemeClr>
                  </a:glow>
                </a:effectLst>
              </a:rPr>
              <a:t>yasmeem</a:t>
            </a:r>
            <a:r>
              <a:rPr lang="en-GB" b="1" i="1" dirty="0">
                <a:effectLst>
                  <a:glow rad="53099">
                    <a:schemeClr val="accent6">
                      <a:satMod val="180000"/>
                      <a:alpha val="30000"/>
                    </a:schemeClr>
                  </a:glow>
                </a:effectLst>
              </a:rPr>
              <a:t> </a:t>
            </a:r>
            <a:endParaRPr lang="en-GB" dirty="0"/>
          </a:p>
          <a:p>
            <a:endParaRPr lang="en-GB" dirty="0"/>
          </a:p>
        </p:txBody>
      </p:sp>
    </p:spTree>
    <p:extLst>
      <p:ext uri="{BB962C8B-B14F-4D97-AF65-F5344CB8AC3E}">
        <p14:creationId xmlns:p14="http://schemas.microsoft.com/office/powerpoint/2010/main" val="864399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Epididymitis</a:t>
            </a:r>
            <a:endParaRPr lang="en-GB" dirty="0">
              <a:solidFill>
                <a:srgbClr val="FF0000"/>
              </a:solidFill>
            </a:endParaRPr>
          </a:p>
        </p:txBody>
      </p:sp>
      <p:sp>
        <p:nvSpPr>
          <p:cNvPr id="3" name="عنصر نائب للمحتوى 2"/>
          <p:cNvSpPr>
            <a:spLocks noGrp="1"/>
          </p:cNvSpPr>
          <p:nvPr>
            <p:ph sz="quarter" idx="1"/>
          </p:nvPr>
        </p:nvSpPr>
        <p:spPr/>
        <p:txBody>
          <a:bodyPr/>
          <a:lstStyle/>
          <a:p>
            <a:r>
              <a:rPr lang="en-GB" dirty="0"/>
              <a:t>Epididymitis is the inflammation of epididymis </a:t>
            </a:r>
            <a:r>
              <a:rPr lang="en-GB" dirty="0" err="1"/>
              <a:t>characterizedby</a:t>
            </a:r>
            <a:r>
              <a:rPr lang="en-GB" dirty="0"/>
              <a:t> catarrhal or </a:t>
            </a:r>
            <a:r>
              <a:rPr lang="en-GB" dirty="0" err="1"/>
              <a:t>suppurative</a:t>
            </a:r>
            <a:r>
              <a:rPr lang="en-GB" dirty="0"/>
              <a:t> exudate with necrosis of </a:t>
            </a:r>
            <a:r>
              <a:rPr lang="en-GB" dirty="0" smtClean="0"/>
              <a:t>lining epithelium.</a:t>
            </a:r>
          </a:p>
          <a:p>
            <a:pPr marL="0" indent="0">
              <a:buNone/>
            </a:pPr>
            <a:r>
              <a:rPr lang="en-GB" dirty="0" smtClean="0">
                <a:solidFill>
                  <a:srgbClr val="FF0000"/>
                </a:solidFill>
              </a:rPr>
              <a:t> </a:t>
            </a:r>
            <a:r>
              <a:rPr lang="en-GB" dirty="0" err="1" smtClean="0">
                <a:solidFill>
                  <a:srgbClr val="FF0000"/>
                </a:solidFill>
              </a:rPr>
              <a:t>Etiology</a:t>
            </a:r>
            <a:r>
              <a:rPr lang="en-GB" dirty="0" smtClean="0">
                <a:solidFill>
                  <a:srgbClr val="FF0000"/>
                </a:solidFill>
              </a:rPr>
              <a:t> </a:t>
            </a:r>
          </a:p>
          <a:p>
            <a:pPr marL="0" indent="0">
              <a:buNone/>
            </a:pPr>
            <a:r>
              <a:rPr lang="en-GB" dirty="0" smtClean="0"/>
              <a:t>• </a:t>
            </a:r>
            <a:r>
              <a:rPr lang="en-GB" dirty="0"/>
              <a:t>Brucella </a:t>
            </a:r>
            <a:r>
              <a:rPr lang="en-GB" dirty="0" err="1"/>
              <a:t>ovis</a:t>
            </a:r>
            <a:r>
              <a:rPr lang="en-GB" dirty="0"/>
              <a:t> in </a:t>
            </a:r>
            <a:r>
              <a:rPr lang="en-GB" dirty="0" smtClean="0"/>
              <a:t>sheep</a:t>
            </a:r>
          </a:p>
          <a:p>
            <a:pPr marL="0" indent="0">
              <a:buNone/>
            </a:pPr>
            <a:r>
              <a:rPr lang="en-GB" dirty="0" smtClean="0"/>
              <a:t>• </a:t>
            </a:r>
            <a:r>
              <a:rPr lang="en-GB" dirty="0"/>
              <a:t>Other organisms that </a:t>
            </a:r>
            <a:r>
              <a:rPr lang="en-GB" dirty="0" smtClean="0"/>
              <a:t>cause </a:t>
            </a:r>
            <a:r>
              <a:rPr lang="en-GB" dirty="0" err="1" smtClean="0"/>
              <a:t>orchitis</a:t>
            </a:r>
            <a:r>
              <a:rPr lang="en-GB" dirty="0" smtClean="0"/>
              <a:t> </a:t>
            </a:r>
            <a:r>
              <a:rPr lang="en-GB" dirty="0"/>
              <a:t>which is preceded </a:t>
            </a:r>
            <a:r>
              <a:rPr lang="en-GB" dirty="0" smtClean="0"/>
              <a:t>by </a:t>
            </a:r>
            <a:r>
              <a:rPr lang="en-GB" dirty="0" err="1" smtClean="0"/>
              <a:t>Epididymiti</a:t>
            </a:r>
            <a:endParaRPr lang="en-GB" dirty="0"/>
          </a:p>
        </p:txBody>
      </p:sp>
    </p:spTree>
    <p:extLst>
      <p:ext uri="{BB962C8B-B14F-4D97-AF65-F5344CB8AC3E}">
        <p14:creationId xmlns:p14="http://schemas.microsoft.com/office/powerpoint/2010/main" val="2858832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dirty="0" smtClean="0">
                <a:solidFill>
                  <a:srgbClr val="FF0000"/>
                </a:solidFill>
              </a:rPr>
              <a:t>Macroscopic and </a:t>
            </a:r>
            <a:r>
              <a:rPr lang="en-GB" dirty="0" err="1" smtClean="0">
                <a:solidFill>
                  <a:srgbClr val="FF0000"/>
                </a:solidFill>
              </a:rPr>
              <a:t>microscopicfeatures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pPr marL="0" indent="0" algn="just">
              <a:buNone/>
            </a:pPr>
            <a:r>
              <a:rPr lang="en-GB" dirty="0" smtClean="0"/>
              <a:t>	• </a:t>
            </a:r>
            <a:r>
              <a:rPr lang="en-GB" dirty="0"/>
              <a:t>Enlargement of </a:t>
            </a:r>
            <a:r>
              <a:rPr lang="en-GB" dirty="0" smtClean="0"/>
              <a:t>epididymis</a:t>
            </a:r>
          </a:p>
          <a:p>
            <a:pPr marL="0" indent="0" algn="just">
              <a:buNone/>
            </a:pPr>
            <a:r>
              <a:rPr lang="en-GB" dirty="0" smtClean="0"/>
              <a:t>• </a:t>
            </a:r>
            <a:r>
              <a:rPr lang="en-GB" dirty="0" err="1"/>
              <a:t>Edema</a:t>
            </a:r>
            <a:r>
              <a:rPr lang="en-GB" dirty="0"/>
              <a:t> of </a:t>
            </a:r>
            <a:r>
              <a:rPr lang="en-GB" dirty="0" smtClean="0"/>
              <a:t>scrotum</a:t>
            </a:r>
          </a:p>
          <a:p>
            <a:pPr marL="0" indent="0" algn="just">
              <a:buNone/>
            </a:pPr>
            <a:r>
              <a:rPr lang="en-GB" dirty="0" smtClean="0"/>
              <a:t>• </a:t>
            </a:r>
            <a:r>
              <a:rPr lang="en-GB" dirty="0"/>
              <a:t>Accumulation of mucus and/ or </a:t>
            </a:r>
            <a:r>
              <a:rPr lang="en-GB" dirty="0" smtClean="0"/>
              <a:t>purulent exudate </a:t>
            </a:r>
            <a:r>
              <a:rPr lang="en-GB" dirty="0"/>
              <a:t>in epididymis</a:t>
            </a:r>
            <a:r>
              <a:rPr lang="en-GB" dirty="0" smtClean="0"/>
              <a:t>.</a:t>
            </a:r>
          </a:p>
          <a:p>
            <a:pPr marL="0" indent="0" algn="just">
              <a:buNone/>
            </a:pPr>
            <a:r>
              <a:rPr lang="en-GB" dirty="0" smtClean="0"/>
              <a:t>• </a:t>
            </a:r>
            <a:r>
              <a:rPr lang="en-GB" dirty="0"/>
              <a:t>Accumulation of serous exudate in scrotum</a:t>
            </a:r>
            <a:r>
              <a:rPr lang="en-GB" dirty="0" smtClean="0"/>
              <a:t>.</a:t>
            </a:r>
          </a:p>
          <a:p>
            <a:pPr marL="0" indent="0" algn="just">
              <a:buNone/>
            </a:pPr>
            <a:r>
              <a:rPr lang="en-GB" dirty="0" smtClean="0"/>
              <a:t>• </a:t>
            </a:r>
            <a:r>
              <a:rPr lang="en-GB" dirty="0"/>
              <a:t>Necrosis of lining epithelium of </a:t>
            </a:r>
            <a:r>
              <a:rPr lang="en-GB" dirty="0" smtClean="0"/>
              <a:t>epididymis</a:t>
            </a:r>
          </a:p>
          <a:p>
            <a:pPr marL="0" indent="0" algn="just">
              <a:buNone/>
            </a:pPr>
            <a:r>
              <a:rPr lang="en-GB" dirty="0" smtClean="0"/>
              <a:t>• </a:t>
            </a:r>
            <a:r>
              <a:rPr lang="en-GB" dirty="0"/>
              <a:t>Infiltration of neutrophils, macrophages </a:t>
            </a:r>
            <a:r>
              <a:rPr lang="en-GB" dirty="0" smtClean="0"/>
              <a:t>and lymphocytes</a:t>
            </a:r>
          </a:p>
          <a:p>
            <a:pPr marL="0" indent="0" algn="just">
              <a:buNone/>
            </a:pPr>
            <a:r>
              <a:rPr lang="en-GB" dirty="0" smtClean="0"/>
              <a:t>• </a:t>
            </a:r>
            <a:r>
              <a:rPr lang="en-GB" dirty="0" err="1" smtClean="0"/>
              <a:t>Edema</a:t>
            </a:r>
            <a:endParaRPr lang="en-GB" dirty="0" smtClean="0"/>
          </a:p>
          <a:p>
            <a:pPr marL="0" indent="0" algn="just">
              <a:buNone/>
            </a:pPr>
            <a:r>
              <a:rPr lang="en-GB" dirty="0" smtClean="0"/>
              <a:t>• </a:t>
            </a:r>
            <a:r>
              <a:rPr lang="en-GB" dirty="0"/>
              <a:t>Formation of granuloma in chronic cases</a:t>
            </a:r>
            <a:r>
              <a:rPr lang="en-GB" dirty="0" smtClean="0"/>
              <a:t> </a:t>
            </a:r>
            <a:br>
              <a:rPr lang="en-GB" dirty="0" smtClean="0"/>
            </a:br>
            <a:endParaRPr lang="en-GB" dirty="0"/>
          </a:p>
        </p:txBody>
      </p:sp>
    </p:spTree>
    <p:extLst>
      <p:ext uri="{BB962C8B-B14F-4D97-AF65-F5344CB8AC3E}">
        <p14:creationId xmlns:p14="http://schemas.microsoft.com/office/powerpoint/2010/main" val="1556469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smtClean="0">
                <a:solidFill>
                  <a:srgbClr val="FF0000"/>
                </a:solidFill>
              </a:rPr>
              <a:t>Funiculitis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pPr algn="just"/>
            <a:r>
              <a:rPr lang="en-GB" dirty="0" err="1"/>
              <a:t>Funiculitis</a:t>
            </a:r>
            <a:r>
              <a:rPr lang="en-GB" dirty="0"/>
              <a:t> is inflammation of </a:t>
            </a:r>
            <a:r>
              <a:rPr lang="en-GB" dirty="0" smtClean="0"/>
              <a:t>spermatic cord characterized </a:t>
            </a:r>
            <a:r>
              <a:rPr lang="en-GB" dirty="0"/>
              <a:t>by enlargement of scrotum due to </a:t>
            </a:r>
            <a:r>
              <a:rPr lang="en-GB" dirty="0" smtClean="0"/>
              <a:t>chronic abscess.</a:t>
            </a:r>
          </a:p>
          <a:p>
            <a:pPr algn="just"/>
            <a:r>
              <a:rPr lang="en-GB" dirty="0"/>
              <a:t/>
            </a:r>
            <a:br>
              <a:rPr lang="en-GB" dirty="0"/>
            </a:br>
            <a:r>
              <a:rPr lang="en-GB" dirty="0" err="1">
                <a:solidFill>
                  <a:srgbClr val="FF0000"/>
                </a:solidFill>
              </a:rPr>
              <a:t>Etiology</a:t>
            </a:r>
            <a:r>
              <a:rPr lang="en-GB" dirty="0"/>
              <a:t>/ </a:t>
            </a:r>
            <a:r>
              <a:rPr lang="en-GB" dirty="0" smtClean="0"/>
              <a:t>Occurrence</a:t>
            </a:r>
            <a:endParaRPr lang="en-GB" dirty="0"/>
          </a:p>
          <a:p>
            <a:pPr algn="just"/>
            <a:r>
              <a:rPr lang="en-GB" dirty="0" smtClean="0"/>
              <a:t>• Botryomycosis</a:t>
            </a:r>
          </a:p>
          <a:p>
            <a:pPr algn="just"/>
            <a:r>
              <a:rPr lang="en-GB" dirty="0" smtClean="0"/>
              <a:t>• </a:t>
            </a:r>
            <a:r>
              <a:rPr lang="en-GB" dirty="0"/>
              <a:t>• </a:t>
            </a:r>
            <a:r>
              <a:rPr lang="en-GB" dirty="0" err="1" smtClean="0"/>
              <a:t>Actinomycosis</a:t>
            </a:r>
            <a:endParaRPr lang="en-GB" dirty="0" smtClean="0"/>
          </a:p>
          <a:p>
            <a:pPr algn="just"/>
            <a:r>
              <a:rPr lang="en-GB" dirty="0" smtClean="0"/>
              <a:t>• </a:t>
            </a:r>
            <a:r>
              <a:rPr lang="en-GB" dirty="0"/>
              <a:t>• </a:t>
            </a:r>
            <a:r>
              <a:rPr lang="en-GB" dirty="0" smtClean="0"/>
              <a:t>Castration</a:t>
            </a:r>
          </a:p>
          <a:p>
            <a:pPr algn="just"/>
            <a:r>
              <a:rPr lang="en-GB" dirty="0" smtClean="0"/>
              <a:t>• </a:t>
            </a:r>
            <a:r>
              <a:rPr lang="en-GB" dirty="0"/>
              <a:t>• Unsanitary conditions</a:t>
            </a:r>
          </a:p>
        </p:txBody>
      </p:sp>
    </p:spTree>
    <p:extLst>
      <p:ext uri="{BB962C8B-B14F-4D97-AF65-F5344CB8AC3E}">
        <p14:creationId xmlns:p14="http://schemas.microsoft.com/office/powerpoint/2010/main" val="44854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dirty="0" smtClean="0">
                <a:solidFill>
                  <a:srgbClr val="FF0000"/>
                </a:solidFill>
              </a:rPr>
              <a:t>Macroscopic and microscopic features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r>
              <a:rPr lang="en-GB" dirty="0" smtClean="0"/>
              <a:t> </a:t>
            </a:r>
            <a:r>
              <a:rPr lang="en-GB" dirty="0"/>
              <a:t>Enlargement of </a:t>
            </a:r>
            <a:r>
              <a:rPr lang="en-GB" dirty="0" smtClean="0"/>
              <a:t>scrotum</a:t>
            </a:r>
          </a:p>
          <a:p>
            <a:r>
              <a:rPr lang="en-GB" dirty="0" smtClean="0"/>
              <a:t>• </a:t>
            </a:r>
            <a:r>
              <a:rPr lang="en-GB" dirty="0"/>
              <a:t>• Hard swelling/ chronic </a:t>
            </a:r>
            <a:r>
              <a:rPr lang="en-GB" dirty="0" smtClean="0"/>
              <a:t>abscess</a:t>
            </a:r>
          </a:p>
          <a:p>
            <a:r>
              <a:rPr lang="en-GB" dirty="0" smtClean="0"/>
              <a:t>• </a:t>
            </a:r>
            <a:r>
              <a:rPr lang="en-GB" dirty="0"/>
              <a:t>• Chronic hyperplastic/ proliferative </a:t>
            </a:r>
            <a:r>
              <a:rPr lang="en-GB" dirty="0" smtClean="0"/>
              <a:t>changes</a:t>
            </a:r>
          </a:p>
          <a:p>
            <a:r>
              <a:rPr lang="en-GB" dirty="0" smtClean="0"/>
              <a:t>.• </a:t>
            </a:r>
            <a:r>
              <a:rPr lang="en-GB" dirty="0"/>
              <a:t>• </a:t>
            </a:r>
            <a:r>
              <a:rPr lang="en-GB" dirty="0" smtClean="0"/>
              <a:t>Fibroplasia</a:t>
            </a:r>
          </a:p>
          <a:p>
            <a:r>
              <a:rPr lang="en-GB" dirty="0" smtClean="0"/>
              <a:t>• </a:t>
            </a:r>
            <a:r>
              <a:rPr lang="en-GB" dirty="0"/>
              <a:t>• Infiltration of macrophages, lymphocytes</a:t>
            </a:r>
            <a:r>
              <a:rPr lang="en-GB" dirty="0" smtClean="0"/>
              <a:t>, </a:t>
            </a:r>
            <a:r>
              <a:rPr lang="en-GB" dirty="0" err="1" smtClean="0"/>
              <a:t>neutrophilsa</a:t>
            </a:r>
            <a:r>
              <a:rPr lang="en-GB" dirty="0" smtClean="0"/>
              <a:t> round </a:t>
            </a:r>
            <a:r>
              <a:rPr lang="en-GB" dirty="0" err="1"/>
              <a:t>sulfur</a:t>
            </a:r>
            <a:r>
              <a:rPr lang="en-GB" dirty="0"/>
              <a:t> granules </a:t>
            </a:r>
            <a:r>
              <a:rPr lang="en-GB" dirty="0" smtClean="0"/>
              <a:t>rosettes </a:t>
            </a:r>
            <a:r>
              <a:rPr lang="en-GB" dirty="0" smtClean="0"/>
              <a:t>forming</a:t>
            </a:r>
            <a:endParaRPr lang="en-GB" dirty="0"/>
          </a:p>
        </p:txBody>
      </p:sp>
    </p:spTree>
    <p:extLst>
      <p:ext uri="{BB962C8B-B14F-4D97-AF65-F5344CB8AC3E}">
        <p14:creationId xmlns:p14="http://schemas.microsoft.com/office/powerpoint/2010/main" val="1118251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SEMINAL VESICULITISS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pPr algn="just"/>
            <a:r>
              <a:rPr lang="en-GB" dirty="0" smtClean="0">
                <a:solidFill>
                  <a:srgbClr val="FF0000"/>
                </a:solidFill>
              </a:rPr>
              <a:t>seminal </a:t>
            </a:r>
            <a:r>
              <a:rPr lang="en-GB" dirty="0" err="1">
                <a:solidFill>
                  <a:srgbClr val="FF0000"/>
                </a:solidFill>
              </a:rPr>
              <a:t>vesiculitis</a:t>
            </a:r>
            <a:r>
              <a:rPr lang="en-GB" dirty="0">
                <a:solidFill>
                  <a:srgbClr val="FF0000"/>
                </a:solidFill>
              </a:rPr>
              <a:t> </a:t>
            </a:r>
            <a:r>
              <a:rPr lang="en-GB" dirty="0"/>
              <a:t>is </a:t>
            </a:r>
            <a:r>
              <a:rPr lang="en-GB" dirty="0" smtClean="0"/>
              <a:t>the inflammation </a:t>
            </a:r>
            <a:r>
              <a:rPr lang="en-GB" dirty="0"/>
              <a:t>of </a:t>
            </a:r>
            <a:r>
              <a:rPr lang="en-GB" dirty="0" err="1"/>
              <a:t>seminalvesicle</a:t>
            </a:r>
            <a:r>
              <a:rPr lang="en-GB" dirty="0"/>
              <a:t> characterized </a:t>
            </a:r>
            <a:r>
              <a:rPr lang="en-GB" dirty="0" smtClean="0"/>
              <a:t>by metaplasia </a:t>
            </a:r>
            <a:r>
              <a:rPr lang="en-GB" dirty="0"/>
              <a:t>of the </a:t>
            </a:r>
            <a:r>
              <a:rPr lang="en-GB" dirty="0" smtClean="0"/>
              <a:t>columnar epithelial </a:t>
            </a:r>
            <a:r>
              <a:rPr lang="en-GB" dirty="0"/>
              <a:t>lining to </a:t>
            </a:r>
            <a:r>
              <a:rPr lang="en-GB" dirty="0" err="1" smtClean="0"/>
              <a:t>cornified</a:t>
            </a:r>
            <a:r>
              <a:rPr lang="en-GB" dirty="0" smtClean="0"/>
              <a:t> stratified </a:t>
            </a:r>
            <a:r>
              <a:rPr lang="en-GB" dirty="0" smtClean="0"/>
              <a:t>squamous epithelium</a:t>
            </a:r>
            <a:endParaRPr lang="en-GB" dirty="0" smtClean="0"/>
          </a:p>
          <a:p>
            <a:pPr algn="just"/>
            <a:r>
              <a:rPr lang="en-GB" dirty="0" err="1" smtClean="0">
                <a:solidFill>
                  <a:srgbClr val="FF0000"/>
                </a:solidFill>
              </a:rPr>
              <a:t>Etiology</a:t>
            </a:r>
            <a:endParaRPr lang="en-GB" dirty="0" smtClean="0">
              <a:solidFill>
                <a:srgbClr val="FF0000"/>
              </a:solidFill>
            </a:endParaRPr>
          </a:p>
          <a:p>
            <a:pPr algn="just"/>
            <a:r>
              <a:rPr lang="en-GB" dirty="0"/>
              <a:t>Pseudomonas </a:t>
            </a:r>
            <a:r>
              <a:rPr lang="en-GB" dirty="0" err="1"/>
              <a:t>aeruginosa</a:t>
            </a:r>
            <a:r>
              <a:rPr lang="en-GB" dirty="0"/>
              <a:t>• Chlamydia </a:t>
            </a:r>
            <a:r>
              <a:rPr lang="en-GB" dirty="0" err="1"/>
              <a:t>psittasci</a:t>
            </a:r>
            <a:r>
              <a:rPr lang="en-GB" dirty="0"/>
              <a:t>• Mycoplasma </a:t>
            </a:r>
            <a:r>
              <a:rPr lang="en-GB" dirty="0" err="1"/>
              <a:t>bovigenitalium</a:t>
            </a:r>
            <a:r>
              <a:rPr lang="en-GB" dirty="0"/>
              <a:t>• </a:t>
            </a:r>
            <a:r>
              <a:rPr lang="en-GB" dirty="0" err="1"/>
              <a:t>Actinomyces</a:t>
            </a:r>
            <a:r>
              <a:rPr lang="en-GB" dirty="0"/>
              <a:t> </a:t>
            </a:r>
            <a:r>
              <a:rPr lang="en-GB" dirty="0" err="1"/>
              <a:t>pyogenes</a:t>
            </a:r>
            <a:r>
              <a:rPr lang="en-GB" dirty="0"/>
              <a:t>• </a:t>
            </a:r>
            <a:r>
              <a:rPr lang="en-GB" dirty="0" err="1"/>
              <a:t>Corynebacterium</a:t>
            </a:r>
            <a:r>
              <a:rPr lang="en-GB" dirty="0"/>
              <a:t> </a:t>
            </a:r>
            <a:r>
              <a:rPr lang="en-GB" dirty="0" err="1"/>
              <a:t>renale</a:t>
            </a:r>
            <a:r>
              <a:rPr lang="en-GB" dirty="0"/>
              <a:t>• Brucella </a:t>
            </a:r>
            <a:r>
              <a:rPr lang="en-GB" dirty="0" err="1"/>
              <a:t>abortus</a:t>
            </a:r>
            <a:r>
              <a:rPr lang="en-GB" dirty="0"/>
              <a:t>• E. coli</a:t>
            </a:r>
            <a:r>
              <a:rPr lang="en-GB" dirty="0" smtClean="0"/>
              <a:t> </a:t>
            </a:r>
            <a:br>
              <a:rPr lang="en-GB" dirty="0" smtClean="0"/>
            </a:br>
            <a:endParaRPr lang="en-GB" dirty="0"/>
          </a:p>
        </p:txBody>
      </p:sp>
    </p:spTree>
    <p:extLst>
      <p:ext uri="{BB962C8B-B14F-4D97-AF65-F5344CB8AC3E}">
        <p14:creationId xmlns:p14="http://schemas.microsoft.com/office/powerpoint/2010/main" val="1168002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en-GB" dirty="0" smtClean="0"/>
              <a:t>Macroscopic and microscopic features</a:t>
            </a:r>
            <a:endParaRPr lang="en-GB" dirty="0"/>
          </a:p>
        </p:txBody>
      </p:sp>
      <p:sp>
        <p:nvSpPr>
          <p:cNvPr id="3" name="عنصر نائب للمحتوى 2"/>
          <p:cNvSpPr>
            <a:spLocks noGrp="1"/>
          </p:cNvSpPr>
          <p:nvPr>
            <p:ph sz="quarter" idx="1"/>
          </p:nvPr>
        </p:nvSpPr>
        <p:spPr/>
        <p:txBody>
          <a:bodyPr>
            <a:normAutofit/>
          </a:bodyPr>
          <a:lstStyle/>
          <a:p>
            <a:pPr algn="just"/>
            <a:r>
              <a:rPr lang="en-GB" dirty="0" smtClean="0"/>
              <a:t>• </a:t>
            </a:r>
            <a:r>
              <a:rPr lang="en-GB" dirty="0" err="1"/>
              <a:t>Melanosis</a:t>
            </a:r>
            <a:r>
              <a:rPr lang="en-GB" dirty="0"/>
              <a:t> in bulbourethral glands.• Enlargement; hardness of seminal vesicle• Metaplasia of columnar epithelium </a:t>
            </a:r>
            <a:r>
              <a:rPr lang="en-GB" dirty="0" err="1"/>
              <a:t>intoseverely</a:t>
            </a:r>
            <a:r>
              <a:rPr lang="en-GB" dirty="0"/>
              <a:t> </a:t>
            </a:r>
            <a:r>
              <a:rPr lang="en-GB" dirty="0" err="1"/>
              <a:t>cornified</a:t>
            </a:r>
            <a:r>
              <a:rPr lang="en-GB" dirty="0"/>
              <a:t> stratified </a:t>
            </a:r>
            <a:r>
              <a:rPr lang="en-GB" dirty="0" err="1"/>
              <a:t>squamousepithelium</a:t>
            </a:r>
            <a:r>
              <a:rPr lang="en-GB" dirty="0"/>
              <a:t>.• Proliferation of </a:t>
            </a:r>
            <a:r>
              <a:rPr lang="en-GB" dirty="0" err="1"/>
              <a:t>melanoblasts</a:t>
            </a:r>
            <a:r>
              <a:rPr lang="en-GB" dirty="0"/>
              <a:t>/ melanocytes</a:t>
            </a:r>
            <a:r>
              <a:rPr lang="en-GB" dirty="0" smtClean="0"/>
              <a:t> </a:t>
            </a:r>
            <a:br>
              <a:rPr lang="en-GB" dirty="0" smtClean="0"/>
            </a:br>
            <a:endParaRPr lang="en-GB" dirty="0"/>
          </a:p>
        </p:txBody>
      </p:sp>
    </p:spTree>
    <p:extLst>
      <p:ext uri="{BB962C8B-B14F-4D97-AF65-F5344CB8AC3E}">
        <p14:creationId xmlns:p14="http://schemas.microsoft.com/office/powerpoint/2010/main" val="378623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solidFill>
                  <a:srgbClr val="FF0000"/>
                </a:solidFill>
              </a:rPr>
              <a:t>P</a:t>
            </a:r>
            <a:r>
              <a:rPr lang="en-GB" dirty="0" smtClean="0">
                <a:solidFill>
                  <a:srgbClr val="FF0000"/>
                </a:solidFill>
              </a:rPr>
              <a:t>ROSTATITIS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r>
              <a:rPr lang="en-GB" dirty="0" smtClean="0">
                <a:solidFill>
                  <a:srgbClr val="FF0000"/>
                </a:solidFill>
              </a:rPr>
              <a:t>Prostatitis</a:t>
            </a:r>
            <a:r>
              <a:rPr lang="en-GB" dirty="0" smtClean="0"/>
              <a:t> </a:t>
            </a:r>
            <a:r>
              <a:rPr lang="en-GB" dirty="0"/>
              <a:t>is the inflammation of prostate gland by </a:t>
            </a:r>
            <a:r>
              <a:rPr lang="en-GB" dirty="0" err="1"/>
              <a:t>formationof</a:t>
            </a:r>
            <a:r>
              <a:rPr lang="en-GB" dirty="0"/>
              <a:t> painful abscess, atrophy, hyperplasia of epithelial </a:t>
            </a:r>
            <a:r>
              <a:rPr lang="en-GB" dirty="0" err="1"/>
              <a:t>cells,proliferation</a:t>
            </a:r>
            <a:r>
              <a:rPr lang="en-GB" dirty="0"/>
              <a:t> of fibroblasts and formation of cysts. It occurs </a:t>
            </a:r>
            <a:r>
              <a:rPr lang="en-GB" dirty="0" err="1"/>
              <a:t>indogs</a:t>
            </a:r>
            <a:r>
              <a:rPr lang="en-GB" dirty="0"/>
              <a:t>.</a:t>
            </a:r>
            <a:r>
              <a:rPr lang="en-GB" dirty="0" smtClean="0"/>
              <a:t> </a:t>
            </a:r>
          </a:p>
          <a:p>
            <a:r>
              <a:rPr lang="en-GB" sz="3900" dirty="0" err="1" smtClean="0">
                <a:solidFill>
                  <a:srgbClr val="FF0000"/>
                </a:solidFill>
              </a:rPr>
              <a:t>Etiology</a:t>
            </a:r>
            <a:endParaRPr lang="en-GB" sz="3900" dirty="0" smtClean="0">
              <a:solidFill>
                <a:srgbClr val="FF0000"/>
              </a:solidFill>
            </a:endParaRPr>
          </a:p>
          <a:p>
            <a:r>
              <a:rPr lang="en-GB" dirty="0" smtClean="0"/>
              <a:t>• </a:t>
            </a:r>
            <a:r>
              <a:rPr lang="en-GB" dirty="0"/>
              <a:t>Hormonal </a:t>
            </a:r>
            <a:r>
              <a:rPr lang="en-GB" dirty="0" smtClean="0"/>
              <a:t>imbalance</a:t>
            </a:r>
          </a:p>
          <a:p>
            <a:r>
              <a:rPr lang="en-GB" dirty="0" smtClean="0"/>
              <a:t>• </a:t>
            </a:r>
            <a:r>
              <a:rPr lang="en-GB" dirty="0" err="1"/>
              <a:t>Pyogenicstaphylococci</a:t>
            </a:r>
            <a:r>
              <a:rPr lang="en-GB" dirty="0" smtClean="0"/>
              <a:t>,</a:t>
            </a:r>
          </a:p>
          <a:p>
            <a:r>
              <a:rPr lang="en-GB" dirty="0" smtClean="0"/>
              <a:t>streptococci</a:t>
            </a:r>
            <a:br>
              <a:rPr lang="en-GB" dirty="0" smtClean="0"/>
            </a:br>
            <a:endParaRPr lang="en-GB" dirty="0"/>
          </a:p>
        </p:txBody>
      </p:sp>
    </p:spTree>
    <p:extLst>
      <p:ext uri="{BB962C8B-B14F-4D97-AF65-F5344CB8AC3E}">
        <p14:creationId xmlns:p14="http://schemas.microsoft.com/office/powerpoint/2010/main" val="4196829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dirty="0" smtClean="0">
                <a:solidFill>
                  <a:srgbClr val="FF0000"/>
                </a:solidFill>
              </a:rPr>
              <a:t>Macroscopic and microscopic features</a:t>
            </a:r>
            <a:endParaRPr lang="en-GB"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en-GB" dirty="0" smtClean="0"/>
              <a:t>• </a:t>
            </a:r>
            <a:r>
              <a:rPr lang="en-GB" dirty="0"/>
              <a:t>Presence of abscess encapsulated by fibrous </a:t>
            </a:r>
            <a:r>
              <a:rPr lang="en-GB" dirty="0" smtClean="0"/>
              <a:t>tissue</a:t>
            </a:r>
          </a:p>
          <a:p>
            <a:pPr algn="just"/>
            <a:r>
              <a:rPr lang="en-GB" dirty="0" smtClean="0"/>
              <a:t>• </a:t>
            </a:r>
            <a:r>
              <a:rPr lang="en-GB" dirty="0"/>
              <a:t>Enlargement of prostate causing obstruction of </a:t>
            </a:r>
            <a:r>
              <a:rPr lang="en-GB" dirty="0" smtClean="0"/>
              <a:t>urethra</a:t>
            </a:r>
          </a:p>
          <a:p>
            <a:pPr algn="just"/>
            <a:r>
              <a:rPr lang="en-GB" dirty="0" smtClean="0"/>
              <a:t>• </a:t>
            </a:r>
            <a:r>
              <a:rPr lang="en-GB" dirty="0"/>
              <a:t>Obstruction in rectal </a:t>
            </a:r>
            <a:r>
              <a:rPr lang="en-GB" dirty="0" smtClean="0"/>
              <a:t>passage</a:t>
            </a:r>
          </a:p>
          <a:p>
            <a:pPr algn="just"/>
            <a:r>
              <a:rPr lang="en-GB" dirty="0" smtClean="0"/>
              <a:t>• </a:t>
            </a:r>
            <a:r>
              <a:rPr lang="en-GB" dirty="0" err="1" smtClean="0"/>
              <a:t>Hematuria</a:t>
            </a:r>
            <a:endParaRPr lang="en-GB" dirty="0" smtClean="0"/>
          </a:p>
          <a:p>
            <a:pPr algn="just"/>
            <a:r>
              <a:rPr lang="en-GB" dirty="0" smtClean="0"/>
              <a:t>• </a:t>
            </a:r>
            <a:r>
              <a:rPr lang="en-GB" dirty="0"/>
              <a:t>Infiltration of neutrophils and liquefied necrosis</a:t>
            </a:r>
            <a:r>
              <a:rPr lang="en-GB" dirty="0" smtClean="0"/>
              <a:t>.</a:t>
            </a:r>
          </a:p>
          <a:p>
            <a:pPr algn="just"/>
            <a:r>
              <a:rPr lang="en-GB" dirty="0" smtClean="0"/>
              <a:t>• </a:t>
            </a:r>
            <a:r>
              <a:rPr lang="en-GB" dirty="0"/>
              <a:t>Chronic inflammation is characterized by hyperplasia </a:t>
            </a:r>
            <a:r>
              <a:rPr lang="en-GB" dirty="0" smtClean="0"/>
              <a:t>of glandular </a:t>
            </a:r>
            <a:r>
              <a:rPr lang="en-GB" dirty="0"/>
              <a:t>epithelium, fibroblasts and smooth </a:t>
            </a:r>
            <a:r>
              <a:rPr lang="en-GB" dirty="0" smtClean="0"/>
              <a:t>muscle </a:t>
            </a:r>
            <a:r>
              <a:rPr lang="en-GB" dirty="0" err="1" smtClean="0"/>
              <a:t>fibers</a:t>
            </a:r>
            <a:r>
              <a:rPr lang="en-GB" dirty="0" smtClean="0"/>
              <a:t>.</a:t>
            </a:r>
          </a:p>
          <a:p>
            <a:pPr algn="just"/>
            <a:r>
              <a:rPr lang="en-GB" dirty="0" smtClean="0"/>
              <a:t>• </a:t>
            </a:r>
            <a:r>
              <a:rPr lang="en-GB" dirty="0"/>
              <a:t>Cystic glandular hyperplasia</a:t>
            </a:r>
            <a:r>
              <a:rPr lang="en-GB" dirty="0" smtClean="0"/>
              <a:t>.</a:t>
            </a:r>
          </a:p>
          <a:p>
            <a:pPr algn="just"/>
            <a:r>
              <a:rPr lang="en-GB" dirty="0" smtClean="0"/>
              <a:t>• </a:t>
            </a:r>
            <a:r>
              <a:rPr lang="en-GB" dirty="0"/>
              <a:t>Infiltration of lymphocytes</a:t>
            </a:r>
            <a:r>
              <a:rPr lang="en-GB" dirty="0" smtClean="0"/>
              <a:t> </a:t>
            </a:r>
            <a:br>
              <a:rPr lang="en-GB" dirty="0" smtClean="0"/>
            </a:br>
            <a:endParaRPr lang="en-GB" dirty="0"/>
          </a:p>
        </p:txBody>
      </p:sp>
    </p:spTree>
    <p:extLst>
      <p:ext uri="{BB962C8B-B14F-4D97-AF65-F5344CB8AC3E}">
        <p14:creationId xmlns:p14="http://schemas.microsoft.com/office/powerpoint/2010/main" val="833254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BALANOPOSTHITIS</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pPr algn="just"/>
            <a:r>
              <a:rPr lang="en-GB" dirty="0" err="1" smtClean="0">
                <a:solidFill>
                  <a:srgbClr val="FF0000"/>
                </a:solidFill>
              </a:rPr>
              <a:t>Balanoposthitis</a:t>
            </a:r>
            <a:r>
              <a:rPr lang="en-GB" dirty="0" smtClean="0"/>
              <a:t> </a:t>
            </a:r>
            <a:r>
              <a:rPr lang="en-GB" dirty="0"/>
              <a:t>is the inflammation of prepuce and glans </a:t>
            </a:r>
            <a:r>
              <a:rPr lang="en-GB" dirty="0" smtClean="0"/>
              <a:t>penis characterized </a:t>
            </a:r>
            <a:r>
              <a:rPr lang="en-GB" dirty="0"/>
              <a:t>by </a:t>
            </a:r>
            <a:r>
              <a:rPr lang="en-GB" dirty="0" err="1"/>
              <a:t>phimosis</a:t>
            </a:r>
            <a:r>
              <a:rPr lang="en-GB" dirty="0"/>
              <a:t> or </a:t>
            </a:r>
            <a:r>
              <a:rPr lang="en-GB" dirty="0" err="1"/>
              <a:t>paraphimosis</a:t>
            </a:r>
            <a:r>
              <a:rPr lang="en-GB" dirty="0"/>
              <a:t> and pain </a:t>
            </a:r>
            <a:r>
              <a:rPr lang="en-GB" dirty="0" smtClean="0"/>
              <a:t>during copulation</a:t>
            </a:r>
            <a:r>
              <a:rPr lang="en-GB" dirty="0"/>
              <a:t>. </a:t>
            </a:r>
            <a:endParaRPr lang="en-GB" dirty="0" smtClean="0"/>
          </a:p>
          <a:p>
            <a:pPr algn="just"/>
            <a:r>
              <a:rPr lang="en-GB" dirty="0" err="1" smtClean="0">
                <a:solidFill>
                  <a:srgbClr val="FF0000"/>
                </a:solidFill>
              </a:rPr>
              <a:t>Balanitis</a:t>
            </a:r>
            <a:r>
              <a:rPr lang="en-GB" dirty="0">
                <a:solidFill>
                  <a:srgbClr val="FF0000"/>
                </a:solidFill>
              </a:rPr>
              <a:t> </a:t>
            </a:r>
            <a:r>
              <a:rPr lang="en-GB" dirty="0" smtClean="0">
                <a:solidFill>
                  <a:srgbClr val="FF0000"/>
                </a:solidFill>
              </a:rPr>
              <a:t>      </a:t>
            </a:r>
            <a:r>
              <a:rPr lang="en-GB" dirty="0" smtClean="0"/>
              <a:t>is </a:t>
            </a:r>
            <a:r>
              <a:rPr lang="en-GB" dirty="0"/>
              <a:t>inflammation of glans </a:t>
            </a:r>
            <a:r>
              <a:rPr lang="en-GB" dirty="0" smtClean="0"/>
              <a:t>penis. </a:t>
            </a:r>
          </a:p>
          <a:p>
            <a:pPr algn="just"/>
            <a:r>
              <a:rPr lang="en-GB" dirty="0" err="1" smtClean="0">
                <a:solidFill>
                  <a:srgbClr val="FF0000"/>
                </a:solidFill>
              </a:rPr>
              <a:t>Posthitisis</a:t>
            </a:r>
            <a:r>
              <a:rPr lang="en-GB" dirty="0" smtClean="0"/>
              <a:t> is inflammation </a:t>
            </a:r>
            <a:r>
              <a:rPr lang="en-GB" dirty="0"/>
              <a:t>of prepuce.</a:t>
            </a:r>
            <a:r>
              <a:rPr lang="en-GB" dirty="0" smtClean="0"/>
              <a:t> </a:t>
            </a:r>
            <a:br>
              <a:rPr lang="en-GB" dirty="0" smtClean="0"/>
            </a:br>
            <a:endParaRPr lang="en-GB" dirty="0"/>
          </a:p>
        </p:txBody>
      </p:sp>
    </p:spTree>
    <p:extLst>
      <p:ext uri="{BB962C8B-B14F-4D97-AF65-F5344CB8AC3E}">
        <p14:creationId xmlns:p14="http://schemas.microsoft.com/office/powerpoint/2010/main" val="606519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smtClean="0">
                <a:solidFill>
                  <a:srgbClr val="FF0000"/>
                </a:solidFill>
              </a:rPr>
              <a:t>Etiology</a:t>
            </a:r>
            <a:endParaRPr lang="en-GB"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en-GB" dirty="0" err="1"/>
              <a:t>Etiology</a:t>
            </a:r>
            <a:r>
              <a:rPr lang="en-GB" dirty="0"/>
              <a:t>• </a:t>
            </a:r>
            <a:r>
              <a:rPr lang="en-GB" dirty="0" err="1"/>
              <a:t>Trichomonas</a:t>
            </a:r>
            <a:r>
              <a:rPr lang="en-GB" dirty="0"/>
              <a:t> foetus• BHV-l virus• Vesicular exanthema virus• Mycoplasma spp.• Pseudomonas </a:t>
            </a:r>
            <a:r>
              <a:rPr lang="en-GB" dirty="0" err="1"/>
              <a:t>aeruginosa</a:t>
            </a:r>
            <a:r>
              <a:rPr lang="en-GB" dirty="0"/>
              <a:t>• </a:t>
            </a:r>
            <a:r>
              <a:rPr lang="en-GB" dirty="0" err="1"/>
              <a:t>Actinomyces</a:t>
            </a:r>
            <a:r>
              <a:rPr lang="en-GB" dirty="0"/>
              <a:t> </a:t>
            </a:r>
            <a:r>
              <a:rPr lang="en-GB" dirty="0" err="1"/>
              <a:t>pyogenes</a:t>
            </a:r>
            <a:r>
              <a:rPr lang="en-GB" dirty="0"/>
              <a:t>• </a:t>
            </a:r>
            <a:r>
              <a:rPr lang="en-GB" dirty="0" err="1"/>
              <a:t>Conrynebacterium</a:t>
            </a:r>
            <a:r>
              <a:rPr lang="en-GB" dirty="0"/>
              <a:t> </a:t>
            </a:r>
            <a:r>
              <a:rPr lang="en-GB" dirty="0" err="1"/>
              <a:t>renale</a:t>
            </a:r>
            <a:r>
              <a:rPr lang="en-GB" dirty="0" smtClean="0"/>
              <a:t> </a:t>
            </a:r>
          </a:p>
          <a:p>
            <a:pPr algn="just"/>
            <a:r>
              <a:rPr lang="en-GB" sz="3500" dirty="0" smtClean="0">
                <a:solidFill>
                  <a:srgbClr val="FF0000"/>
                </a:solidFill>
              </a:rPr>
              <a:t>Macroscopic and microscopic features</a:t>
            </a:r>
          </a:p>
          <a:p>
            <a:pPr algn="just"/>
            <a:r>
              <a:rPr lang="en-GB" dirty="0" smtClean="0"/>
              <a:t>• • </a:t>
            </a:r>
            <a:r>
              <a:rPr lang="en-GB" dirty="0" err="1" smtClean="0"/>
              <a:t>Phimosis</a:t>
            </a:r>
            <a:r>
              <a:rPr lang="en-GB" dirty="0" smtClean="0"/>
              <a:t> and </a:t>
            </a:r>
            <a:r>
              <a:rPr lang="en-GB" dirty="0" err="1" smtClean="0"/>
              <a:t>paraphimosis</a:t>
            </a:r>
            <a:r>
              <a:rPr lang="en-GB" dirty="0" smtClean="0"/>
              <a:t> due to pain, adhesions</a:t>
            </a:r>
          </a:p>
          <a:p>
            <a:pPr algn="just"/>
            <a:r>
              <a:rPr lang="en-GB" dirty="0" smtClean="0"/>
              <a:t>• • Congestion</a:t>
            </a:r>
          </a:p>
          <a:p>
            <a:pPr algn="just"/>
            <a:r>
              <a:rPr lang="en-GB" dirty="0" smtClean="0"/>
              <a:t>• • </a:t>
            </a:r>
            <a:r>
              <a:rPr lang="en-GB" dirty="0" err="1" smtClean="0"/>
              <a:t>Fibrinopurulent</a:t>
            </a:r>
            <a:r>
              <a:rPr lang="en-GB" dirty="0" smtClean="0"/>
              <a:t> exudate</a:t>
            </a:r>
          </a:p>
          <a:p>
            <a:pPr algn="just"/>
            <a:r>
              <a:rPr lang="en-GB" dirty="0" smtClean="0"/>
              <a:t>•• Lymphocytic infiltration, congestion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159974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solidFill>
                  <a:srgbClr val="FF0000"/>
                </a:solidFill>
              </a:rPr>
              <a:t>DEVELOPMENTAL ANOMALIES</a:t>
            </a:r>
          </a:p>
        </p:txBody>
      </p:sp>
      <p:sp>
        <p:nvSpPr>
          <p:cNvPr id="3" name="عنصر نائب للمحتوى 2"/>
          <p:cNvSpPr>
            <a:spLocks noGrp="1"/>
          </p:cNvSpPr>
          <p:nvPr>
            <p:ph sz="quarter" idx="1"/>
          </p:nvPr>
        </p:nvSpPr>
        <p:spPr/>
        <p:txBody>
          <a:bodyPr>
            <a:normAutofit/>
          </a:bodyPr>
          <a:lstStyle/>
          <a:p>
            <a:r>
              <a:rPr lang="en-GB" dirty="0">
                <a:solidFill>
                  <a:srgbClr val="FF0000"/>
                </a:solidFill>
              </a:rPr>
              <a:t>Testicular </a:t>
            </a:r>
            <a:r>
              <a:rPr lang="en-GB" dirty="0" smtClean="0">
                <a:solidFill>
                  <a:srgbClr val="FF0000"/>
                </a:solidFill>
              </a:rPr>
              <a:t>hypoplasia</a:t>
            </a:r>
            <a:r>
              <a:rPr lang="en-GB" dirty="0" smtClean="0"/>
              <a:t>:</a:t>
            </a:r>
          </a:p>
          <a:p>
            <a:pPr marL="0" indent="0" algn="just">
              <a:buNone/>
            </a:pPr>
            <a:r>
              <a:rPr lang="en-GB" dirty="0"/>
              <a:t>Testicular hypoplasia occurs </a:t>
            </a:r>
            <a:r>
              <a:rPr lang="en-GB" dirty="0" smtClean="0"/>
              <a:t>in animals </a:t>
            </a:r>
            <a:r>
              <a:rPr lang="en-GB" dirty="0"/>
              <a:t>with </a:t>
            </a:r>
            <a:r>
              <a:rPr lang="en-GB" dirty="0" smtClean="0"/>
              <a:t>chromosomal abnormality </a:t>
            </a:r>
            <a:r>
              <a:rPr lang="en-GB" dirty="0"/>
              <a:t>such as </a:t>
            </a:r>
            <a:r>
              <a:rPr lang="en-GB" dirty="0" smtClean="0"/>
              <a:t>XX </a:t>
            </a:r>
            <a:r>
              <a:rPr lang="en-GB" dirty="0" err="1" smtClean="0"/>
              <a:t>Ychromosomes</a:t>
            </a:r>
            <a:r>
              <a:rPr lang="en-GB" dirty="0" smtClean="0"/>
              <a:t>. </a:t>
            </a:r>
            <a:r>
              <a:rPr lang="en-GB" dirty="0"/>
              <a:t>Hypoplasia is </a:t>
            </a:r>
            <a:r>
              <a:rPr lang="en-GB" dirty="0" smtClean="0"/>
              <a:t>also seen </a:t>
            </a:r>
            <a:r>
              <a:rPr lang="en-GB" dirty="0"/>
              <a:t>in hermaphrodites and </a:t>
            </a:r>
            <a:r>
              <a:rPr lang="en-GB" dirty="0" smtClean="0"/>
              <a:t>in animals </a:t>
            </a:r>
            <a:r>
              <a:rPr lang="en-GB" dirty="0"/>
              <a:t>with </a:t>
            </a:r>
            <a:r>
              <a:rPr lang="en-GB" dirty="0" smtClean="0"/>
              <a:t>cryptorchidism</a:t>
            </a:r>
          </a:p>
          <a:p>
            <a:pPr marL="0" indent="0" algn="just">
              <a:buNone/>
            </a:pPr>
            <a:endParaRPr lang="en-GB" dirty="0" smtClean="0"/>
          </a:p>
          <a:p>
            <a:pPr marL="0" indent="0" algn="just">
              <a:buNone/>
            </a:pPr>
            <a:r>
              <a:rPr lang="en-GB" dirty="0" err="1">
                <a:solidFill>
                  <a:srgbClr val="FF0000"/>
                </a:solidFill>
              </a:rPr>
              <a:t>Spermatocele</a:t>
            </a:r>
            <a:r>
              <a:rPr lang="en-GB" dirty="0" smtClean="0">
                <a:solidFill>
                  <a:srgbClr val="FF0000"/>
                </a:solidFill>
              </a:rPr>
              <a:t> </a:t>
            </a:r>
            <a:r>
              <a:rPr lang="en-GB" dirty="0"/>
              <a:t>There is failure of development of </a:t>
            </a:r>
            <a:r>
              <a:rPr lang="en-GB" dirty="0" err="1"/>
              <a:t>mesonephric</a:t>
            </a:r>
            <a:r>
              <a:rPr lang="en-GB" dirty="0"/>
              <a:t> tubules </a:t>
            </a:r>
            <a:r>
              <a:rPr lang="en-GB" dirty="0" smtClean="0"/>
              <a:t>and does </a:t>
            </a:r>
            <a:r>
              <a:rPr lang="en-GB" dirty="0"/>
              <a:t>not connect with vas deferens resulting into blind </a:t>
            </a:r>
            <a:r>
              <a:rPr lang="en-GB" dirty="0" smtClean="0"/>
              <a:t>tubules filled </a:t>
            </a:r>
            <a:r>
              <a:rPr lang="en-GB" dirty="0"/>
              <a:t>with spermatozoa</a:t>
            </a:r>
            <a:r>
              <a:rPr lang="en-GB" dirty="0" smtClean="0"/>
              <a:t/>
            </a:r>
            <a:br>
              <a:rPr lang="en-GB" dirty="0" smtClean="0"/>
            </a:br>
            <a:endParaRPr lang="en-GB" dirty="0"/>
          </a:p>
        </p:txBody>
      </p:sp>
    </p:spTree>
    <p:extLst>
      <p:ext uri="{BB962C8B-B14F-4D97-AF65-F5344CB8AC3E}">
        <p14:creationId xmlns:p14="http://schemas.microsoft.com/office/powerpoint/2010/main" val="3088760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endParaRPr lang="en-GB" dirty="0"/>
          </a:p>
        </p:txBody>
      </p:sp>
      <p:sp>
        <p:nvSpPr>
          <p:cNvPr id="3" name="عنصر نائب للمحتوى 2"/>
          <p:cNvSpPr>
            <a:spLocks noGrp="1"/>
          </p:cNvSpPr>
          <p:nvPr>
            <p:ph sz="quarter" idx="1"/>
          </p:nvPr>
        </p:nvSpPr>
        <p:spPr/>
        <p:txBody>
          <a:bodyPr/>
          <a:lstStyle/>
          <a:p>
            <a:r>
              <a:rPr lang="en-GB" dirty="0" err="1">
                <a:solidFill>
                  <a:srgbClr val="FF0000"/>
                </a:solidFill>
              </a:rPr>
              <a:t>Phimosis</a:t>
            </a:r>
            <a:r>
              <a:rPr lang="en-GB" dirty="0"/>
              <a:t> is the failure </a:t>
            </a:r>
            <a:r>
              <a:rPr lang="en-GB" dirty="0" smtClean="0"/>
              <a:t>of extension </a:t>
            </a:r>
            <a:r>
              <a:rPr lang="en-GB" dirty="0"/>
              <a:t>of penis from </a:t>
            </a:r>
            <a:r>
              <a:rPr lang="en-GB" dirty="0" smtClean="0"/>
              <a:t>it </a:t>
            </a:r>
            <a:r>
              <a:rPr lang="en-GB" dirty="0" err="1" smtClean="0"/>
              <a:t>ssheath</a:t>
            </a:r>
            <a:r>
              <a:rPr lang="en-GB" dirty="0" smtClean="0"/>
              <a:t>.</a:t>
            </a:r>
          </a:p>
          <a:p>
            <a:r>
              <a:rPr lang="en-GB" dirty="0" err="1">
                <a:solidFill>
                  <a:srgbClr val="FF0000"/>
                </a:solidFill>
              </a:rPr>
              <a:t>Paraphimosis</a:t>
            </a:r>
            <a:r>
              <a:rPr lang="en-GB" dirty="0"/>
              <a:t> is the </a:t>
            </a:r>
            <a:r>
              <a:rPr lang="en-GB" dirty="0" smtClean="0"/>
              <a:t>failure of </a:t>
            </a:r>
            <a:r>
              <a:rPr lang="en-GB" dirty="0"/>
              <a:t>withdrawal of </a:t>
            </a:r>
            <a:r>
              <a:rPr lang="en-GB" dirty="0" smtClean="0"/>
              <a:t>extended penis</a:t>
            </a:r>
            <a:endParaRPr lang="en-GB" dirty="0"/>
          </a:p>
        </p:txBody>
      </p:sp>
    </p:spTree>
    <p:extLst>
      <p:ext uri="{BB962C8B-B14F-4D97-AF65-F5344CB8AC3E}">
        <p14:creationId xmlns:p14="http://schemas.microsoft.com/office/powerpoint/2010/main" val="1131079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 </a:t>
            </a:r>
            <a:r>
              <a:rPr lang="en-GB" dirty="0"/>
              <a:t/>
            </a:r>
            <a:br>
              <a:rPr lang="en-GB" dirty="0"/>
            </a:br>
            <a:endParaRPr lang="en-GB" dirty="0"/>
          </a:p>
        </p:txBody>
      </p:sp>
      <p:sp>
        <p:nvSpPr>
          <p:cNvPr id="4" name="مستطيل 3"/>
          <p:cNvSpPr/>
          <p:nvPr/>
        </p:nvSpPr>
        <p:spPr>
          <a:xfrm>
            <a:off x="827584" y="3244334"/>
            <a:ext cx="5182470" cy="584775"/>
          </a:xfrm>
          <a:prstGeom prst="rect">
            <a:avLst/>
          </a:prstGeom>
        </p:spPr>
        <p:txBody>
          <a:bodyPr wrap="square">
            <a:spAutoFit/>
          </a:bodyPr>
          <a:lstStyle/>
          <a:p>
            <a:r>
              <a:rPr lang="en-GB" sz="3200" dirty="0">
                <a:solidFill>
                  <a:srgbClr val="FFC000"/>
                </a:solidFill>
              </a:rPr>
              <a:t>MISCELLANEOUS LESIONS</a:t>
            </a:r>
          </a:p>
        </p:txBody>
      </p:sp>
    </p:spTree>
    <p:extLst>
      <p:ext uri="{BB962C8B-B14F-4D97-AF65-F5344CB8AC3E}">
        <p14:creationId xmlns:p14="http://schemas.microsoft.com/office/powerpoint/2010/main" val="2389561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endParaRPr lang="en-GB" dirty="0"/>
          </a:p>
        </p:txBody>
      </p:sp>
      <p:sp>
        <p:nvSpPr>
          <p:cNvPr id="3" name="عنصر نائب للمحتوى 2"/>
          <p:cNvSpPr>
            <a:spLocks noGrp="1"/>
          </p:cNvSpPr>
          <p:nvPr>
            <p:ph sz="quarter" idx="1"/>
          </p:nvPr>
        </p:nvSpPr>
        <p:spPr>
          <a:xfrm>
            <a:off x="457200" y="1196752"/>
            <a:ext cx="8229600" cy="4929411"/>
          </a:xfrm>
        </p:spPr>
        <p:txBody>
          <a:bodyPr>
            <a:normAutofit fontScale="92500" lnSpcReduction="10000"/>
          </a:bodyPr>
          <a:lstStyle/>
          <a:p>
            <a:r>
              <a:rPr lang="en-GB" u="sng" dirty="0">
                <a:solidFill>
                  <a:srgbClr val="FF0000"/>
                </a:solidFill>
              </a:rPr>
              <a:t>Torsion of Testis </a:t>
            </a:r>
            <a:endParaRPr lang="en-GB" dirty="0">
              <a:solidFill>
                <a:srgbClr val="FF0000"/>
              </a:solidFill>
            </a:endParaRPr>
          </a:p>
          <a:p>
            <a:pPr algn="just"/>
            <a:r>
              <a:rPr lang="en-GB" sz="2800" dirty="0">
                <a:latin typeface="Times New Roman" pitchFamily="18" charset="0"/>
                <a:cs typeface="Times New Roman" pitchFamily="18" charset="0"/>
              </a:rPr>
              <a:t>Torsion of the testicle may occur either in a fully-descended testis or in an undescended testis. The latter is more common and more severe. It results from sudden cessation of venous drainage and arterial supply to the testis, usually following sudden muscular effort or physical trauma</a:t>
            </a:r>
          </a:p>
          <a:p>
            <a:r>
              <a:rPr lang="en-GB" dirty="0"/>
              <a:t> </a:t>
            </a:r>
            <a:r>
              <a:rPr lang="en-GB" dirty="0">
                <a:solidFill>
                  <a:srgbClr val="0070C0"/>
                </a:solidFill>
              </a:rPr>
              <a:t>MORPHOLOGIC FEATURES.</a:t>
            </a:r>
          </a:p>
          <a:p>
            <a:pPr marL="0" indent="0" algn="just">
              <a:buNone/>
            </a:pPr>
            <a:r>
              <a:rPr lang="en-GB" dirty="0" smtClean="0"/>
              <a:t>	The </a:t>
            </a:r>
            <a:r>
              <a:rPr lang="en-GB" dirty="0"/>
              <a:t>pathologic changes vary depending upon the duration and severity of vascular occlusion. There may be </a:t>
            </a:r>
            <a:r>
              <a:rPr lang="en-GB" dirty="0" err="1"/>
              <a:t>coagulative</a:t>
            </a:r>
            <a:r>
              <a:rPr lang="en-GB" dirty="0"/>
              <a:t> necrosis of the testis and epididymis, or there may be haemorrhagic infarction. The inflammatory reaction is generally not so pronounced.</a:t>
            </a:r>
          </a:p>
          <a:p>
            <a:endParaRPr lang="en-GB" dirty="0"/>
          </a:p>
        </p:txBody>
      </p:sp>
    </p:spTree>
    <p:extLst>
      <p:ext uri="{BB962C8B-B14F-4D97-AF65-F5344CB8AC3E}">
        <p14:creationId xmlns:p14="http://schemas.microsoft.com/office/powerpoint/2010/main" val="1702571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endParaRPr lang="en-GB" dirty="0"/>
          </a:p>
        </p:txBody>
      </p:sp>
      <p:sp>
        <p:nvSpPr>
          <p:cNvPr id="3" name="عنصر نائب للمحتوى 2"/>
          <p:cNvSpPr>
            <a:spLocks noGrp="1"/>
          </p:cNvSpPr>
          <p:nvPr>
            <p:ph sz="quarter" idx="1"/>
          </p:nvPr>
        </p:nvSpPr>
        <p:spPr>
          <a:xfrm>
            <a:off x="457200" y="1340768"/>
            <a:ext cx="8229600" cy="4785395"/>
          </a:xfrm>
        </p:spPr>
        <p:txBody>
          <a:bodyPr>
            <a:normAutofit/>
          </a:bodyPr>
          <a:lstStyle/>
          <a:p>
            <a:pPr algn="just"/>
            <a:r>
              <a:rPr lang="en-GB" sz="3200" dirty="0" err="1">
                <a:solidFill>
                  <a:srgbClr val="FF0000"/>
                </a:solidFill>
              </a:rPr>
              <a:t>Varicocele</a:t>
            </a:r>
            <a:r>
              <a:rPr lang="en-GB" sz="3200" dirty="0">
                <a:solidFill>
                  <a:srgbClr val="FF0000"/>
                </a:solidFill>
              </a:rPr>
              <a:t> </a:t>
            </a:r>
            <a:r>
              <a:rPr lang="en-GB" sz="3200" dirty="0"/>
              <a:t>is the dilatation, elongation and tortuosity </a:t>
            </a:r>
            <a:r>
              <a:rPr lang="ar-IQ" sz="3200" dirty="0"/>
              <a:t>تعرج</a:t>
            </a:r>
            <a:r>
              <a:rPr lang="en-GB" sz="3200" dirty="0"/>
              <a:t>of the veins of the </a:t>
            </a:r>
            <a:r>
              <a:rPr lang="en-GB" sz="3200" dirty="0" err="1"/>
              <a:t>pampiniform</a:t>
            </a:r>
            <a:r>
              <a:rPr lang="en-GB" sz="3200" dirty="0"/>
              <a:t> plexus in the spermatic cord. It is of 2 types: primary (idiopathic) and secondary It is nearly always on the left side as the loaded rectum presses the left vein. Secondary form occurs due to pressure on the spermatic vein by enlarged liver, spleen or kidney</a:t>
            </a:r>
          </a:p>
        </p:txBody>
      </p:sp>
    </p:spTree>
    <p:extLst>
      <p:ext uri="{BB962C8B-B14F-4D97-AF65-F5344CB8AC3E}">
        <p14:creationId xmlns:p14="http://schemas.microsoft.com/office/powerpoint/2010/main" val="2955555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Hydrocele</a:t>
            </a:r>
            <a:endParaRPr lang="en-GB" dirty="0">
              <a:solidFill>
                <a:srgbClr val="FF0000"/>
              </a:solidFill>
            </a:endParaRPr>
          </a:p>
        </p:txBody>
      </p:sp>
      <p:sp>
        <p:nvSpPr>
          <p:cNvPr id="3" name="عنصر نائب للمحتوى 2"/>
          <p:cNvSpPr>
            <a:spLocks noGrp="1"/>
          </p:cNvSpPr>
          <p:nvPr>
            <p:ph sz="quarter" idx="1"/>
          </p:nvPr>
        </p:nvSpPr>
        <p:spPr/>
        <p:txBody>
          <a:bodyPr/>
          <a:lstStyle/>
          <a:p>
            <a:pPr algn="just"/>
            <a:r>
              <a:rPr lang="en-GB" u="sng" dirty="0">
                <a:solidFill>
                  <a:srgbClr val="FF0000"/>
                </a:solidFill>
              </a:rPr>
              <a:t> </a:t>
            </a:r>
            <a:r>
              <a:rPr lang="en-GB" dirty="0">
                <a:solidFill>
                  <a:srgbClr val="FF0000"/>
                </a:solidFill>
              </a:rPr>
              <a:t>A hydrocele </a:t>
            </a:r>
            <a:r>
              <a:rPr lang="en-GB" sz="3200" dirty="0"/>
              <a:t>is abnormal collection of serous fluid in the tunica </a:t>
            </a:r>
            <a:r>
              <a:rPr lang="en-GB" sz="3200" dirty="0" err="1"/>
              <a:t>vaginalis</a:t>
            </a:r>
            <a:r>
              <a:rPr lang="en-GB" sz="3200" dirty="0"/>
              <a:t>. It may be acute or chronic, congenital or acquired. The usual causes are trauma, systemic oedema such as in cardiac failure and renal disease, and as a complication of gonorrhoea, syphilis and tuberculosis. The hydrocele fluid is generally clear and straw-coloured but may be slightly turbid or haemorrhagic. </a:t>
            </a:r>
          </a:p>
          <a:p>
            <a:endParaRPr lang="en-GB" sz="3200" dirty="0"/>
          </a:p>
        </p:txBody>
      </p:sp>
    </p:spTree>
    <p:extLst>
      <p:ext uri="{BB962C8B-B14F-4D97-AF65-F5344CB8AC3E}">
        <p14:creationId xmlns:p14="http://schemas.microsoft.com/office/powerpoint/2010/main" val="2616530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en-GB" dirty="0" smtClean="0">
                <a:solidFill>
                  <a:srgbClr val="FF0000"/>
                </a:solidFill>
              </a:rPr>
              <a:t>Haematocele</a:t>
            </a:r>
            <a:endParaRPr lang="en-GB" dirty="0">
              <a:solidFill>
                <a:srgbClr val="FF0000"/>
              </a:solidFill>
            </a:endParaRPr>
          </a:p>
        </p:txBody>
      </p:sp>
      <p:sp>
        <p:nvSpPr>
          <p:cNvPr id="3" name="عنصر نائب للمحتوى 2"/>
          <p:cNvSpPr>
            <a:spLocks noGrp="1"/>
          </p:cNvSpPr>
          <p:nvPr>
            <p:ph sz="quarter" idx="1"/>
          </p:nvPr>
        </p:nvSpPr>
        <p:spPr>
          <a:xfrm>
            <a:off x="457200" y="1268760"/>
            <a:ext cx="8229600" cy="4857403"/>
          </a:xfrm>
        </p:spPr>
        <p:txBody>
          <a:bodyPr/>
          <a:lstStyle/>
          <a:p>
            <a:pPr algn="just"/>
            <a:r>
              <a:rPr lang="en-GB" sz="3600" dirty="0">
                <a:solidFill>
                  <a:srgbClr val="FF0000"/>
                </a:solidFill>
              </a:rPr>
              <a:t>Haematocele</a:t>
            </a:r>
            <a:r>
              <a:rPr lang="en-GB" sz="3600" dirty="0"/>
              <a:t> is haemorrhage into the sac of the tunica </a:t>
            </a:r>
            <a:r>
              <a:rPr lang="en-GB" sz="3600" dirty="0" err="1"/>
              <a:t>vaginalis</a:t>
            </a:r>
            <a:r>
              <a:rPr lang="en-GB" sz="3600" dirty="0"/>
              <a:t>. It may result from direct trauma, from injury to a vein by the needle, or from haemorrhagic diseases. In recent haematocele, the blood coagulates and the wall is coated with ragged deposits of fibrin. </a:t>
            </a:r>
          </a:p>
          <a:p>
            <a:pPr algn="just"/>
            <a:r>
              <a:rPr lang="en-GB" sz="3600" dirty="0"/>
              <a:t> </a:t>
            </a:r>
          </a:p>
          <a:p>
            <a:endParaRPr lang="en-GB" dirty="0"/>
          </a:p>
        </p:txBody>
      </p:sp>
    </p:spTree>
    <p:extLst>
      <p:ext uri="{BB962C8B-B14F-4D97-AF65-F5344CB8AC3E}">
        <p14:creationId xmlns:p14="http://schemas.microsoft.com/office/powerpoint/2010/main" val="422365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sz="quarter" idx="1"/>
          </p:nvPr>
        </p:nvSpPr>
        <p:spPr/>
        <p:txBody>
          <a:bodyPr>
            <a:normAutofit/>
          </a:bodyPr>
          <a:lstStyle/>
          <a:p>
            <a:endParaRPr lang="en-GB" dirty="0"/>
          </a:p>
        </p:txBody>
      </p:sp>
      <p:sp>
        <p:nvSpPr>
          <p:cNvPr id="4" name="مستطيل 3"/>
          <p:cNvSpPr/>
          <p:nvPr/>
        </p:nvSpPr>
        <p:spPr>
          <a:xfrm>
            <a:off x="3569578" y="3244334"/>
            <a:ext cx="2004844" cy="369332"/>
          </a:xfrm>
          <a:prstGeom prst="rect">
            <a:avLst/>
          </a:prstGeom>
        </p:spPr>
        <p:txBody>
          <a:bodyPr wrap="none">
            <a:spAutoFit/>
          </a:bodyPr>
          <a:lstStyle/>
          <a:p>
            <a:r>
              <a:rPr lang="en-GB" dirty="0"/>
              <a:t>Thanks for listening</a:t>
            </a:r>
          </a:p>
        </p:txBody>
      </p:sp>
    </p:spTree>
    <p:extLst>
      <p:ext uri="{BB962C8B-B14F-4D97-AF65-F5344CB8AC3E}">
        <p14:creationId xmlns:p14="http://schemas.microsoft.com/office/powerpoint/2010/main" val="3910037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sz="quarter" idx="1"/>
          </p:nvPr>
        </p:nvSpPr>
        <p:spPr/>
        <p:txBody>
          <a:bodyPr>
            <a:normAutofit/>
          </a:bodyPr>
          <a:lstStyle/>
          <a:p>
            <a:r>
              <a:rPr lang="en-GB" dirty="0"/>
              <a:t>Cytology of </a:t>
            </a:r>
            <a:r>
              <a:rPr lang="en-GB" dirty="0" err="1"/>
              <a:t>spermatocele</a:t>
            </a:r>
            <a:r>
              <a:rPr lang="en-GB" dirty="0"/>
              <a:t> </a:t>
            </a:r>
            <a:r>
              <a:rPr lang="en-GB" dirty="0" smtClean="0"/>
              <a:t>fluid showing </a:t>
            </a:r>
            <a:r>
              <a:rPr lang="en-GB" dirty="0"/>
              <a:t>viable and </a:t>
            </a:r>
            <a:r>
              <a:rPr lang="en-GB" dirty="0" smtClean="0"/>
              <a:t>disintegrated sperms </a:t>
            </a:r>
            <a:r>
              <a:rPr lang="en-GB" dirty="0"/>
              <a:t>with turbid </a:t>
            </a:r>
            <a:r>
              <a:rPr lang="en-GB" dirty="0" smtClean="0"/>
              <a:t>fluid</a:t>
            </a:r>
            <a:r>
              <a:rPr lang="en-GB" dirty="0" smtClean="0"/>
              <a:t>.</a:t>
            </a:r>
          </a:p>
          <a:p>
            <a:endParaRPr lang="en-GB" dirty="0" smtClean="0"/>
          </a:p>
          <a:p>
            <a:pPr algn="just"/>
            <a:r>
              <a:rPr lang="en-GB" dirty="0" smtClean="0">
                <a:solidFill>
                  <a:srgbClr val="FF0000"/>
                </a:solidFill>
              </a:rPr>
              <a:t>Cryptorchidism</a:t>
            </a:r>
            <a:r>
              <a:rPr lang="en-GB" dirty="0" smtClean="0"/>
              <a:t> :The </a:t>
            </a:r>
            <a:r>
              <a:rPr lang="en-GB" dirty="0"/>
              <a:t>testicle fails to descend in scrotum through inguinal </a:t>
            </a:r>
            <a:r>
              <a:rPr lang="en-GB" dirty="0" smtClean="0"/>
              <a:t>canal after </a:t>
            </a:r>
            <a:r>
              <a:rPr lang="en-GB" dirty="0"/>
              <a:t>birth and remains in abdominal cavity. This </a:t>
            </a:r>
            <a:r>
              <a:rPr lang="en-GB" dirty="0" smtClean="0"/>
              <a:t>permanent retention </a:t>
            </a:r>
            <a:r>
              <a:rPr lang="en-GB" dirty="0"/>
              <a:t>of testicles in abdominal cavity causes their </a:t>
            </a:r>
            <a:r>
              <a:rPr lang="en-GB" dirty="0" smtClean="0"/>
              <a:t>hypoplasia leading </a:t>
            </a:r>
            <a:r>
              <a:rPr lang="en-GB" dirty="0"/>
              <a:t>to lack of spermatogenesis. Such testes are more </a:t>
            </a:r>
            <a:r>
              <a:rPr lang="en-GB" dirty="0" smtClean="0"/>
              <a:t>prone for </a:t>
            </a:r>
            <a:r>
              <a:rPr lang="en-GB" dirty="0"/>
              <a:t>development of neoplastic growth.</a:t>
            </a:r>
            <a:r>
              <a:rPr lang="en-GB" dirty="0" smtClean="0"/>
              <a:t> </a:t>
            </a:r>
            <a:br>
              <a:rPr lang="en-GB" dirty="0" smtClean="0"/>
            </a:br>
            <a:endParaRPr lang="en-GB" dirty="0"/>
          </a:p>
        </p:txBody>
      </p:sp>
    </p:spTree>
    <p:extLst>
      <p:ext uri="{BB962C8B-B14F-4D97-AF65-F5344CB8AC3E}">
        <p14:creationId xmlns:p14="http://schemas.microsoft.com/office/powerpoint/2010/main" val="1193903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C00000"/>
                </a:solidFill>
              </a:rPr>
              <a:t>Causes of </a:t>
            </a:r>
            <a:r>
              <a:rPr lang="en-GB" dirty="0" smtClean="0">
                <a:solidFill>
                  <a:srgbClr val="FF0000"/>
                </a:solidFill>
              </a:rPr>
              <a:t>Cryptorchidism</a:t>
            </a:r>
            <a:endParaRPr lang="en-GB" dirty="0"/>
          </a:p>
        </p:txBody>
      </p:sp>
      <p:sp>
        <p:nvSpPr>
          <p:cNvPr id="3" name="عنصر نائب للمحتوى 2"/>
          <p:cNvSpPr>
            <a:spLocks noGrp="1"/>
          </p:cNvSpPr>
          <p:nvPr>
            <p:ph sz="quarter" idx="1"/>
          </p:nvPr>
        </p:nvSpPr>
        <p:spPr/>
        <p:txBody>
          <a:bodyPr/>
          <a:lstStyle/>
          <a:p>
            <a:r>
              <a:rPr lang="en-GB" dirty="0"/>
              <a:t>1. Mechanical factors e.g. short spermatic cord, narrow inguinal canal, adhesions to the peritoneum. </a:t>
            </a:r>
            <a:endParaRPr lang="en-GB" dirty="0" smtClean="0"/>
          </a:p>
          <a:p>
            <a:endParaRPr lang="en-GB" dirty="0"/>
          </a:p>
          <a:p>
            <a:r>
              <a:rPr lang="en-GB" dirty="0"/>
              <a:t>2. Genetic factors e.g</a:t>
            </a:r>
            <a:r>
              <a:rPr lang="en-GB" dirty="0" smtClean="0"/>
              <a:t>. , </a:t>
            </a:r>
            <a:r>
              <a:rPr lang="en-GB" dirty="0"/>
              <a:t>mal development of the scrotum or </a:t>
            </a:r>
            <a:r>
              <a:rPr lang="en-GB" dirty="0" err="1"/>
              <a:t>cremaster</a:t>
            </a:r>
            <a:r>
              <a:rPr lang="en-GB" dirty="0"/>
              <a:t> muscles. </a:t>
            </a:r>
            <a:endParaRPr lang="en-GB" dirty="0" smtClean="0"/>
          </a:p>
          <a:p>
            <a:endParaRPr lang="en-GB" dirty="0"/>
          </a:p>
          <a:p>
            <a:r>
              <a:rPr lang="en-GB" dirty="0"/>
              <a:t>3. Hormonal factors e.g. deficient androgenic secretions</a:t>
            </a:r>
          </a:p>
        </p:txBody>
      </p:sp>
    </p:spTree>
    <p:extLst>
      <p:ext uri="{BB962C8B-B14F-4D97-AF65-F5344CB8AC3E}">
        <p14:creationId xmlns:p14="http://schemas.microsoft.com/office/powerpoint/2010/main" val="607491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Microscopic features </a:t>
            </a:r>
            <a:endParaRPr lang="en-GB"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en-GB" dirty="0"/>
              <a:t>1. </a:t>
            </a:r>
            <a:r>
              <a:rPr lang="en-GB" sz="3000" dirty="0">
                <a:latin typeface="Times New Roman" pitchFamily="18" charset="0"/>
                <a:cs typeface="Times New Roman" pitchFamily="18" charset="0"/>
              </a:rPr>
              <a:t>Seminiferous tubules: There is progressive loss of germ cell elements so that the tubules may be lined by only </a:t>
            </a:r>
            <a:r>
              <a:rPr lang="en-GB" sz="3000" dirty="0" err="1">
                <a:latin typeface="Times New Roman" pitchFamily="18" charset="0"/>
                <a:cs typeface="Times New Roman" pitchFamily="18" charset="0"/>
              </a:rPr>
              <a:t>spermatogonia</a:t>
            </a:r>
            <a:r>
              <a:rPr lang="en-GB" sz="3000" dirty="0">
                <a:latin typeface="Times New Roman" pitchFamily="18" charset="0"/>
                <a:cs typeface="Times New Roman" pitchFamily="18" charset="0"/>
              </a:rPr>
              <a:t> and The tubular basement membrane is thickened. Advanced cases show hyalinised tubules with a few </a:t>
            </a:r>
            <a:r>
              <a:rPr lang="en-GB" sz="3000" dirty="0" err="1">
                <a:latin typeface="Times New Roman" pitchFamily="18" charset="0"/>
                <a:cs typeface="Times New Roman" pitchFamily="18" charset="0"/>
              </a:rPr>
              <a:t>Sertoli</a:t>
            </a:r>
            <a:r>
              <a:rPr lang="en-GB" sz="3000" dirty="0">
                <a:latin typeface="Times New Roman" pitchFamily="18" charset="0"/>
                <a:cs typeface="Times New Roman" pitchFamily="18" charset="0"/>
              </a:rPr>
              <a:t> cells only, surrounded by prominent basement membrane. </a:t>
            </a:r>
          </a:p>
          <a:p>
            <a:pPr algn="just"/>
            <a:r>
              <a:rPr lang="en-GB" sz="3000" dirty="0">
                <a:latin typeface="Times New Roman" pitchFamily="18" charset="0"/>
                <a:cs typeface="Times New Roman" pitchFamily="18" charset="0"/>
              </a:rPr>
              <a:t>2. Interstitial </a:t>
            </a:r>
            <a:r>
              <a:rPr lang="en-GB" sz="3000" dirty="0" err="1">
                <a:latin typeface="Times New Roman" pitchFamily="18" charset="0"/>
                <a:cs typeface="Times New Roman" pitchFamily="18" charset="0"/>
              </a:rPr>
              <a:t>stroma</a:t>
            </a:r>
            <a:r>
              <a:rPr lang="en-GB" sz="3000" dirty="0">
                <a:latin typeface="Times New Roman" pitchFamily="18" charset="0"/>
                <a:cs typeface="Times New Roman" pitchFamily="18" charset="0"/>
              </a:rPr>
              <a:t>: There is usually increase in the interstitial </a:t>
            </a:r>
            <a:r>
              <a:rPr lang="en-GB" sz="3000" dirty="0" err="1">
                <a:latin typeface="Times New Roman" pitchFamily="18" charset="0"/>
                <a:cs typeface="Times New Roman" pitchFamily="18" charset="0"/>
              </a:rPr>
              <a:t>fibrovascular</a:t>
            </a:r>
            <a:r>
              <a:rPr lang="en-GB" sz="3000" dirty="0">
                <a:latin typeface="Times New Roman" pitchFamily="18" charset="0"/>
                <a:cs typeface="Times New Roman" pitchFamily="18" charset="0"/>
              </a:rPr>
              <a:t> </a:t>
            </a:r>
            <a:r>
              <a:rPr lang="en-GB" sz="3000" dirty="0" err="1">
                <a:latin typeface="Times New Roman" pitchFamily="18" charset="0"/>
                <a:cs typeface="Times New Roman" pitchFamily="18" charset="0"/>
              </a:rPr>
              <a:t>stroma</a:t>
            </a:r>
            <a:r>
              <a:rPr lang="en-GB" sz="3000" dirty="0">
                <a:latin typeface="Times New Roman" pitchFamily="18" charset="0"/>
                <a:cs typeface="Times New Roman" pitchFamily="18" charset="0"/>
              </a:rPr>
              <a:t> and conspicuous presence of </a:t>
            </a:r>
            <a:r>
              <a:rPr lang="en-GB" sz="3000" dirty="0" err="1">
                <a:latin typeface="Times New Roman" pitchFamily="18" charset="0"/>
                <a:cs typeface="Times New Roman" pitchFamily="18" charset="0"/>
              </a:rPr>
              <a:t>Leydig</a:t>
            </a:r>
            <a:r>
              <a:rPr lang="en-GB" sz="3000" dirty="0">
                <a:latin typeface="Times New Roman" pitchFamily="18" charset="0"/>
                <a:cs typeface="Times New Roman" pitchFamily="18" charset="0"/>
              </a:rPr>
              <a:t> cells, seen singly or in small clusters.</a:t>
            </a:r>
          </a:p>
        </p:txBody>
      </p:sp>
    </p:spTree>
    <p:extLst>
      <p:ext uri="{BB962C8B-B14F-4D97-AF65-F5344CB8AC3E}">
        <p14:creationId xmlns:p14="http://schemas.microsoft.com/office/powerpoint/2010/main" val="241515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solidFill>
                  <a:srgbClr val="FF0000"/>
                </a:solidFill>
              </a:rPr>
              <a:t>hermaphrodite</a:t>
            </a:r>
            <a:r>
              <a:rPr lang="en-GB" dirty="0" smtClean="0"/>
              <a:t/>
            </a:r>
            <a:br>
              <a:rPr lang="en-GB" dirty="0" smtClean="0"/>
            </a:br>
            <a:endParaRPr lang="en-GB" dirty="0"/>
          </a:p>
        </p:txBody>
      </p:sp>
      <p:sp>
        <p:nvSpPr>
          <p:cNvPr id="3" name="عنصر نائب للمحتوى 2"/>
          <p:cNvSpPr>
            <a:spLocks noGrp="1"/>
          </p:cNvSpPr>
          <p:nvPr>
            <p:ph sz="quarter" idx="1"/>
          </p:nvPr>
        </p:nvSpPr>
        <p:spPr/>
        <p:txBody>
          <a:bodyPr/>
          <a:lstStyle/>
          <a:p>
            <a:r>
              <a:rPr lang="en-GB" dirty="0"/>
              <a:t>The animals having both male and female reproductive organs are called hermaphrodite</a:t>
            </a:r>
          </a:p>
        </p:txBody>
      </p:sp>
    </p:spTree>
    <p:extLst>
      <p:ext uri="{BB962C8B-B14F-4D97-AF65-F5344CB8AC3E}">
        <p14:creationId xmlns:p14="http://schemas.microsoft.com/office/powerpoint/2010/main" val="956930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INFLAMMATIONS</a:t>
            </a:r>
            <a:br>
              <a:rPr lang="en-GB" dirty="0"/>
            </a:br>
            <a:endParaRPr lang="en-GB" dirty="0"/>
          </a:p>
        </p:txBody>
      </p:sp>
      <p:sp>
        <p:nvSpPr>
          <p:cNvPr id="3" name="عنصر نائب للمحتوى 2"/>
          <p:cNvSpPr>
            <a:spLocks noGrp="1"/>
          </p:cNvSpPr>
          <p:nvPr>
            <p:ph sz="quarter" idx="1"/>
          </p:nvPr>
        </p:nvSpPr>
        <p:spPr/>
        <p:txBody>
          <a:bodyPr>
            <a:normAutofit/>
          </a:bodyPr>
          <a:lstStyle/>
          <a:p>
            <a:pPr marL="0" indent="0">
              <a:buNone/>
            </a:pPr>
            <a:r>
              <a:rPr lang="en-GB" sz="3600" dirty="0" err="1">
                <a:solidFill>
                  <a:srgbClr val="FF0000"/>
                </a:solidFill>
              </a:rPr>
              <a:t>Orchitis</a:t>
            </a:r>
            <a:r>
              <a:rPr lang="en-GB" sz="3600" dirty="0">
                <a:solidFill>
                  <a:srgbClr val="FF0000"/>
                </a:solidFill>
              </a:rPr>
              <a:t> </a:t>
            </a:r>
            <a:endParaRPr lang="en-GB" sz="3600" dirty="0" smtClean="0">
              <a:solidFill>
                <a:srgbClr val="FF0000"/>
              </a:solidFill>
            </a:endParaRPr>
          </a:p>
          <a:p>
            <a:pPr marL="0" indent="0" algn="just">
              <a:buNone/>
            </a:pPr>
            <a:r>
              <a:rPr lang="en-GB" dirty="0"/>
              <a:t>	</a:t>
            </a:r>
            <a:r>
              <a:rPr lang="en-GB" dirty="0" smtClean="0"/>
              <a:t>is </a:t>
            </a:r>
            <a:r>
              <a:rPr lang="en-GB" dirty="0"/>
              <a:t>the inflammation of testes characterized by </a:t>
            </a:r>
            <a:r>
              <a:rPr lang="en-GB" dirty="0" err="1"/>
              <a:t>edema</a:t>
            </a:r>
            <a:r>
              <a:rPr lang="en-GB" dirty="0" smtClean="0"/>
              <a:t>, necrosis </a:t>
            </a:r>
            <a:r>
              <a:rPr lang="en-GB" dirty="0"/>
              <a:t>and infiltration of neutrophils, </a:t>
            </a:r>
            <a:r>
              <a:rPr lang="en-GB" dirty="0" err="1" smtClean="0"/>
              <a:t>macrophages,l</a:t>
            </a:r>
            <a:r>
              <a:rPr lang="en-GB" dirty="0" smtClean="0"/>
              <a:t> </a:t>
            </a:r>
            <a:r>
              <a:rPr lang="en-GB" dirty="0" err="1" smtClean="0"/>
              <a:t>ymphocytes</a:t>
            </a:r>
            <a:r>
              <a:rPr lang="en-GB" dirty="0" smtClean="0"/>
              <a:t> </a:t>
            </a:r>
            <a:r>
              <a:rPr lang="en-GB" dirty="0"/>
              <a:t>and proliferation of fibrous tissue leading </a:t>
            </a:r>
            <a:r>
              <a:rPr lang="en-GB" dirty="0" smtClean="0"/>
              <a:t>to atrophy </a:t>
            </a:r>
            <a:r>
              <a:rPr lang="en-GB" dirty="0"/>
              <a:t>in chronic cases</a:t>
            </a:r>
            <a:r>
              <a:rPr lang="en-GB" dirty="0" smtClean="0"/>
              <a:t> </a:t>
            </a:r>
            <a:br>
              <a:rPr lang="en-GB" dirty="0" smtClean="0"/>
            </a:br>
            <a:endParaRPr lang="en-GB" dirty="0"/>
          </a:p>
        </p:txBody>
      </p:sp>
    </p:spTree>
    <p:extLst>
      <p:ext uri="{BB962C8B-B14F-4D97-AF65-F5344CB8AC3E}">
        <p14:creationId xmlns:p14="http://schemas.microsoft.com/office/powerpoint/2010/main" val="1190534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smtClean="0">
                <a:solidFill>
                  <a:srgbClr val="FF0000"/>
                </a:solidFill>
              </a:rPr>
              <a:t>Etiology</a:t>
            </a:r>
            <a:endParaRPr lang="en-GB" dirty="0">
              <a:solidFill>
                <a:srgbClr val="FF0000"/>
              </a:solidFill>
            </a:endParaRPr>
          </a:p>
        </p:txBody>
      </p:sp>
      <p:sp>
        <p:nvSpPr>
          <p:cNvPr id="3" name="عنصر نائب للمحتوى 2"/>
          <p:cNvSpPr>
            <a:spLocks noGrp="1"/>
          </p:cNvSpPr>
          <p:nvPr>
            <p:ph sz="quarter" idx="1"/>
          </p:nvPr>
        </p:nvSpPr>
        <p:spPr/>
        <p:txBody>
          <a:bodyPr>
            <a:normAutofit/>
          </a:bodyPr>
          <a:lstStyle/>
          <a:p>
            <a:r>
              <a:rPr lang="en-GB" dirty="0" smtClean="0"/>
              <a:t> </a:t>
            </a:r>
            <a:r>
              <a:rPr lang="en-GB" dirty="0"/>
              <a:t>Brucella spp</a:t>
            </a:r>
            <a:r>
              <a:rPr lang="en-GB" dirty="0" smtClean="0"/>
              <a:t>.</a:t>
            </a:r>
          </a:p>
          <a:p>
            <a:r>
              <a:rPr lang="en-GB" dirty="0" smtClean="0"/>
              <a:t>• </a:t>
            </a:r>
            <a:r>
              <a:rPr lang="en-GB" dirty="0" err="1"/>
              <a:t>Campylobactor</a:t>
            </a:r>
            <a:r>
              <a:rPr lang="en-GB" dirty="0"/>
              <a:t> spp</a:t>
            </a:r>
            <a:r>
              <a:rPr lang="en-GB" dirty="0" smtClean="0"/>
              <a:t>.</a:t>
            </a:r>
          </a:p>
          <a:p>
            <a:r>
              <a:rPr lang="en-GB" dirty="0" smtClean="0"/>
              <a:t>• </a:t>
            </a:r>
            <a:r>
              <a:rPr lang="en-GB" dirty="0"/>
              <a:t>Salmonella spp</a:t>
            </a:r>
            <a:r>
              <a:rPr lang="en-GB" dirty="0" smtClean="0"/>
              <a:t>.</a:t>
            </a:r>
          </a:p>
          <a:p>
            <a:r>
              <a:rPr lang="en-GB" dirty="0" smtClean="0"/>
              <a:t>• </a:t>
            </a:r>
            <a:r>
              <a:rPr lang="en-GB" dirty="0" err="1"/>
              <a:t>Trichomonas</a:t>
            </a:r>
            <a:r>
              <a:rPr lang="en-GB" dirty="0"/>
              <a:t> spp</a:t>
            </a:r>
            <a:r>
              <a:rPr lang="en-GB" dirty="0" smtClean="0"/>
              <a:t>.</a:t>
            </a:r>
          </a:p>
          <a:p>
            <a:r>
              <a:rPr lang="en-GB" dirty="0" smtClean="0"/>
              <a:t>• </a:t>
            </a:r>
            <a:r>
              <a:rPr lang="en-GB" dirty="0" err="1"/>
              <a:t>Corynebacterium</a:t>
            </a:r>
            <a:r>
              <a:rPr lang="en-GB" dirty="0"/>
              <a:t> </a:t>
            </a:r>
            <a:r>
              <a:rPr lang="en-GB" dirty="0" err="1" smtClean="0"/>
              <a:t>pseudotuberculosis</a:t>
            </a:r>
            <a:endParaRPr lang="en-GB" dirty="0" smtClean="0"/>
          </a:p>
          <a:p>
            <a:r>
              <a:rPr lang="en-GB" dirty="0" smtClean="0"/>
              <a:t>• </a:t>
            </a:r>
            <a:r>
              <a:rPr lang="en-GB" dirty="0" err="1"/>
              <a:t>Actinomycess</a:t>
            </a:r>
            <a:r>
              <a:rPr lang="en-GB" dirty="0"/>
              <a:t> </a:t>
            </a:r>
            <a:r>
              <a:rPr lang="en-GB" dirty="0" err="1"/>
              <a:t>pyogenes</a:t>
            </a:r>
            <a:r>
              <a:rPr lang="en-GB" dirty="0"/>
              <a:t>• </a:t>
            </a:r>
            <a:endParaRPr lang="en-GB" dirty="0" smtClean="0"/>
          </a:p>
          <a:p>
            <a:r>
              <a:rPr lang="en-GB" dirty="0" err="1" smtClean="0"/>
              <a:t>Pseudomanas</a:t>
            </a:r>
            <a:r>
              <a:rPr lang="en-GB" dirty="0" smtClean="0"/>
              <a:t> </a:t>
            </a:r>
            <a:r>
              <a:rPr lang="en-GB" dirty="0" err="1"/>
              <a:t>aeruginosa</a:t>
            </a:r>
            <a:r>
              <a:rPr lang="en-GB" dirty="0"/>
              <a:t>• </a:t>
            </a:r>
            <a:endParaRPr lang="en-GB" dirty="0" smtClean="0"/>
          </a:p>
          <a:p>
            <a:r>
              <a:rPr lang="en-GB" dirty="0" err="1" smtClean="0"/>
              <a:t>Actinomyces</a:t>
            </a:r>
            <a:r>
              <a:rPr lang="en-GB" dirty="0" smtClean="0"/>
              <a:t> </a:t>
            </a:r>
            <a:r>
              <a:rPr lang="en-GB" dirty="0" err="1"/>
              <a:t>bovis</a:t>
            </a:r>
            <a:r>
              <a:rPr lang="en-GB" dirty="0" smtClean="0"/>
              <a:t> </a:t>
            </a:r>
            <a:br>
              <a:rPr lang="en-GB" dirty="0" smtClean="0"/>
            </a:br>
            <a:endParaRPr lang="en-GB" dirty="0"/>
          </a:p>
        </p:txBody>
      </p:sp>
    </p:spTree>
    <p:extLst>
      <p:ext uri="{BB962C8B-B14F-4D97-AF65-F5344CB8AC3E}">
        <p14:creationId xmlns:p14="http://schemas.microsoft.com/office/powerpoint/2010/main" val="2912936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just"/>
            <a:r>
              <a:rPr lang="en-GB" dirty="0" smtClean="0">
                <a:solidFill>
                  <a:srgbClr val="FF0000"/>
                </a:solidFill>
              </a:rPr>
              <a:t>Macroscopic and microscopic features</a:t>
            </a:r>
            <a:endParaRPr lang="en-GB" dirty="0">
              <a:solidFill>
                <a:srgbClr val="FF0000"/>
              </a:solidFill>
            </a:endParaRPr>
          </a:p>
        </p:txBody>
      </p:sp>
      <p:sp>
        <p:nvSpPr>
          <p:cNvPr id="3" name="عنصر نائب للمحتوى 2"/>
          <p:cNvSpPr>
            <a:spLocks noGrp="1"/>
          </p:cNvSpPr>
          <p:nvPr>
            <p:ph sz="quarter" idx="1"/>
          </p:nvPr>
        </p:nvSpPr>
        <p:spPr>
          <a:xfrm>
            <a:off x="457200" y="1052736"/>
            <a:ext cx="8229600" cy="5073427"/>
          </a:xfrm>
        </p:spPr>
        <p:txBody>
          <a:bodyPr>
            <a:normAutofit fontScale="85000" lnSpcReduction="10000"/>
          </a:bodyPr>
          <a:lstStyle/>
          <a:p>
            <a:pPr marL="0" indent="0" algn="just">
              <a:buNone/>
            </a:pPr>
            <a:r>
              <a:rPr lang="en-GB" dirty="0" smtClean="0"/>
              <a:t>	• </a:t>
            </a:r>
            <a:r>
              <a:rPr lang="en-GB" dirty="0">
                <a:latin typeface="Times New Roman" pitchFamily="18" charset="0"/>
                <a:cs typeface="Times New Roman" pitchFamily="18" charset="0"/>
              </a:rPr>
              <a:t>Enlargement of testes, oedema</a:t>
            </a:r>
            <a:r>
              <a:rPr lang="en-GB" dirty="0" smtClean="0">
                <a:latin typeface="Times New Roman" pitchFamily="18" charset="0"/>
                <a:cs typeface="Times New Roman" pitchFamily="18" charset="0"/>
              </a:rPr>
              <a:t>.</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Accumulation of serous fluid in scrotal </a:t>
            </a:r>
            <a:r>
              <a:rPr lang="en-GB" dirty="0" err="1">
                <a:latin typeface="Times New Roman" pitchFamily="18" charset="0"/>
                <a:cs typeface="Times New Roman" pitchFamily="18" charset="0"/>
              </a:rPr>
              <a:t>sacl</a:t>
            </a:r>
            <a:r>
              <a:rPr lang="en-GB" dirty="0">
                <a:latin typeface="Times New Roman" pitchFamily="18" charset="0"/>
                <a:cs typeface="Times New Roman" pitchFamily="18" charset="0"/>
              </a:rPr>
              <a:t> tunica </a:t>
            </a:r>
            <a:r>
              <a:rPr lang="en-GB" dirty="0" err="1">
                <a:latin typeface="Times New Roman" pitchFamily="18" charset="0"/>
                <a:cs typeface="Times New Roman" pitchFamily="18" charset="0"/>
              </a:rPr>
              <a:t>vaginalisis</a:t>
            </a:r>
            <a:r>
              <a:rPr lang="en-GB" dirty="0">
                <a:latin typeface="Times New Roman" pitchFamily="18" charset="0"/>
                <a:cs typeface="Times New Roman" pitchFamily="18" charset="0"/>
              </a:rPr>
              <a:t> called as </a:t>
            </a:r>
            <a:r>
              <a:rPr lang="en-GB" dirty="0" smtClean="0">
                <a:latin typeface="Times New Roman" pitchFamily="18" charset="0"/>
                <a:cs typeface="Times New Roman" pitchFamily="18" charset="0"/>
              </a:rPr>
              <a:t>hydrocele</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Enlargement of scrotum.• </a:t>
            </a:r>
            <a:endParaRPr lang="en-GB" dirty="0" smtClean="0">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Congestion</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Atrophy and hardening in chronic cases</a:t>
            </a:r>
            <a:r>
              <a:rPr lang="en-GB" dirty="0" smtClean="0">
                <a:latin typeface="Times New Roman" pitchFamily="18" charset="0"/>
                <a:cs typeface="Times New Roman" pitchFamily="18" charset="0"/>
              </a:rPr>
              <a:t>.</a:t>
            </a:r>
          </a:p>
          <a:p>
            <a:pPr marL="0" indent="0" algn="just">
              <a:buNone/>
            </a:pPr>
            <a:r>
              <a:rPr lang="en-GB" dirty="0" smtClean="0">
                <a:latin typeface="Times New Roman" pitchFamily="18" charset="0"/>
                <a:cs typeface="Times New Roman" pitchFamily="18" charset="0"/>
              </a:rPr>
              <a:t>• Congestion</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Infiltration of neutrophils and mononuclear cells• Necrosis of germinal </a:t>
            </a:r>
            <a:r>
              <a:rPr lang="en-GB" dirty="0" smtClean="0">
                <a:latin typeface="Times New Roman" pitchFamily="18" charset="0"/>
                <a:cs typeface="Times New Roman" pitchFamily="18" charset="0"/>
              </a:rPr>
              <a:t>cells </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Proliferation of fibrous tissue and infiltration </a:t>
            </a:r>
            <a:r>
              <a:rPr lang="en-GB" dirty="0" smtClean="0">
                <a:latin typeface="Times New Roman" pitchFamily="18" charset="0"/>
                <a:cs typeface="Times New Roman" pitchFamily="18" charset="0"/>
              </a:rPr>
              <a:t>of mononuclear </a:t>
            </a:r>
            <a:r>
              <a:rPr lang="en-GB" dirty="0">
                <a:latin typeface="Times New Roman" pitchFamily="18" charset="0"/>
                <a:cs typeface="Times New Roman" pitchFamily="18" charset="0"/>
              </a:rPr>
              <a:t>cells</a:t>
            </a:r>
            <a:r>
              <a:rPr lang="en-GB" dirty="0" smtClean="0">
                <a:latin typeface="Times New Roman" pitchFamily="18" charset="0"/>
                <a:cs typeface="Times New Roman" pitchFamily="18" charset="0"/>
              </a:rPr>
              <a:t>. </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Granulomatous lesions in case of </a:t>
            </a:r>
            <a:r>
              <a:rPr lang="en-GB" dirty="0" err="1">
                <a:latin typeface="Times New Roman" pitchFamily="18" charset="0"/>
                <a:cs typeface="Times New Roman" pitchFamily="18" charset="0"/>
              </a:rPr>
              <a:t>actinomycosis</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and tuberculosis</a:t>
            </a:r>
            <a:endParaRPr lang="en-GB" dirty="0">
              <a:latin typeface="Times New Roman" pitchFamily="18" charset="0"/>
              <a:cs typeface="Times New Roman" pitchFamily="18" charset="0"/>
            </a:endParaRPr>
          </a:p>
          <a:p>
            <a:pPr marL="0" indent="0" algn="just">
              <a:buNone/>
            </a:pPr>
            <a:r>
              <a:rPr lang="en-GB" dirty="0" err="1" smtClean="0">
                <a:latin typeface="Times New Roman" pitchFamily="18" charset="0"/>
                <a:cs typeface="Times New Roman" pitchFamily="18" charset="0"/>
              </a:rPr>
              <a:t>Aspermatogenesis</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744873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188</TotalTime>
  <Words>916</Words>
  <Application>Microsoft Office PowerPoint</Application>
  <PresentationFormat>عرض على الشاشة (3:4)‏</PresentationFormat>
  <Paragraphs>118</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أصل</vt:lpstr>
      <vt:lpstr>The Male Reproductive System </vt:lpstr>
      <vt:lpstr>DEVELOPMENTAL ANOMALIES</vt:lpstr>
      <vt:lpstr>عرض تقديمي في PowerPoint</vt:lpstr>
      <vt:lpstr>Causes of Cryptorchidism</vt:lpstr>
      <vt:lpstr>Microscopic features </vt:lpstr>
      <vt:lpstr>hermaphrodite </vt:lpstr>
      <vt:lpstr>INFLAMMATIONS </vt:lpstr>
      <vt:lpstr>Etiology</vt:lpstr>
      <vt:lpstr>Macroscopic and microscopic features</vt:lpstr>
      <vt:lpstr>Epididymitis</vt:lpstr>
      <vt:lpstr>Macroscopic and microscopicfeatures</vt:lpstr>
      <vt:lpstr>Funiculitis</vt:lpstr>
      <vt:lpstr>Macroscopic and microscopic features</vt:lpstr>
      <vt:lpstr>SEMINAL VESICULITISS</vt:lpstr>
      <vt:lpstr>Macroscopic and microscopic features</vt:lpstr>
      <vt:lpstr>PROSTATITIS</vt:lpstr>
      <vt:lpstr>Macroscopic and microscopic features</vt:lpstr>
      <vt:lpstr>BALANOPOSTHITIS</vt:lpstr>
      <vt:lpstr>Etiology</vt:lpstr>
      <vt:lpstr>عرض تقديمي في PowerPoint</vt:lpstr>
      <vt:lpstr>  </vt:lpstr>
      <vt:lpstr>عرض تقديمي في PowerPoint</vt:lpstr>
      <vt:lpstr>عرض تقديمي في PowerPoint</vt:lpstr>
      <vt:lpstr>Hydrocele</vt:lpstr>
      <vt:lpstr>Haematocele</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19</cp:revision>
  <dcterms:created xsi:type="dcterms:W3CDTF">2024-03-30T19:51:57Z</dcterms:created>
  <dcterms:modified xsi:type="dcterms:W3CDTF">2024-03-31T07:52:18Z</dcterms:modified>
</cp:coreProperties>
</file>